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320" r:id="rId14"/>
    <p:sldId id="270" r:id="rId15"/>
    <p:sldId id="271" r:id="rId16"/>
    <p:sldId id="272" r:id="rId17"/>
    <p:sldId id="317" r:id="rId18"/>
    <p:sldId id="274" r:id="rId19"/>
    <p:sldId id="277" r:id="rId20"/>
    <p:sldId id="278" r:id="rId21"/>
    <p:sldId id="279" r:id="rId22"/>
    <p:sldId id="280" r:id="rId23"/>
    <p:sldId id="318" r:id="rId24"/>
    <p:sldId id="321" r:id="rId25"/>
    <p:sldId id="316" r:id="rId26"/>
    <p:sldId id="284" r:id="rId27"/>
    <p:sldId id="287" r:id="rId28"/>
    <p:sldId id="288" r:id="rId29"/>
    <p:sldId id="289" r:id="rId30"/>
    <p:sldId id="290" r:id="rId31"/>
    <p:sldId id="291" r:id="rId32"/>
    <p:sldId id="292" r:id="rId33"/>
    <p:sldId id="301" r:id="rId34"/>
    <p:sldId id="303" r:id="rId35"/>
    <p:sldId id="305" r:id="rId36"/>
    <p:sldId id="315" r:id="rId37"/>
    <p:sldId id="306" r:id="rId38"/>
    <p:sldId id="310" r:id="rId39"/>
    <p:sldId id="308" r:id="rId40"/>
  </p:sldIdLst>
  <p:sldSz cx="13004800" cy="9753600"/>
  <p:notesSz cx="6858000" cy="9144000"/>
  <p:defaultTextStyle>
    <a:lvl1pPr algn="ctr" defTabSz="584200">
      <a:defRPr sz="3600">
        <a:solidFill>
          <a:srgbClr val="3E231A"/>
        </a:solidFill>
        <a:latin typeface="+mn-lt"/>
        <a:ea typeface="+mn-ea"/>
        <a:cs typeface="+mn-cs"/>
        <a:sym typeface="Papyrus"/>
      </a:defRPr>
    </a:lvl1pPr>
    <a:lvl2pPr indent="228600" algn="ctr" defTabSz="584200">
      <a:defRPr sz="3600">
        <a:solidFill>
          <a:srgbClr val="3E231A"/>
        </a:solidFill>
        <a:latin typeface="+mn-lt"/>
        <a:ea typeface="+mn-ea"/>
        <a:cs typeface="+mn-cs"/>
        <a:sym typeface="Papyrus"/>
      </a:defRPr>
    </a:lvl2pPr>
    <a:lvl3pPr indent="457200" algn="ctr" defTabSz="584200">
      <a:defRPr sz="3600">
        <a:solidFill>
          <a:srgbClr val="3E231A"/>
        </a:solidFill>
        <a:latin typeface="+mn-lt"/>
        <a:ea typeface="+mn-ea"/>
        <a:cs typeface="+mn-cs"/>
        <a:sym typeface="Papyrus"/>
      </a:defRPr>
    </a:lvl3pPr>
    <a:lvl4pPr indent="685800" algn="ctr" defTabSz="584200">
      <a:defRPr sz="3600">
        <a:solidFill>
          <a:srgbClr val="3E231A"/>
        </a:solidFill>
        <a:latin typeface="+mn-lt"/>
        <a:ea typeface="+mn-ea"/>
        <a:cs typeface="+mn-cs"/>
        <a:sym typeface="Papyrus"/>
      </a:defRPr>
    </a:lvl4pPr>
    <a:lvl5pPr indent="914400" algn="ctr" defTabSz="584200">
      <a:defRPr sz="3600">
        <a:solidFill>
          <a:srgbClr val="3E231A"/>
        </a:solidFill>
        <a:latin typeface="+mn-lt"/>
        <a:ea typeface="+mn-ea"/>
        <a:cs typeface="+mn-cs"/>
        <a:sym typeface="Papyrus"/>
      </a:defRPr>
    </a:lvl5pPr>
    <a:lvl6pPr indent="1143000" algn="ctr" defTabSz="584200">
      <a:defRPr sz="3600">
        <a:solidFill>
          <a:srgbClr val="3E231A"/>
        </a:solidFill>
        <a:latin typeface="+mn-lt"/>
        <a:ea typeface="+mn-ea"/>
        <a:cs typeface="+mn-cs"/>
        <a:sym typeface="Papyrus"/>
      </a:defRPr>
    </a:lvl6pPr>
    <a:lvl7pPr indent="1371600" algn="ctr" defTabSz="584200">
      <a:defRPr sz="3600">
        <a:solidFill>
          <a:srgbClr val="3E231A"/>
        </a:solidFill>
        <a:latin typeface="+mn-lt"/>
        <a:ea typeface="+mn-ea"/>
        <a:cs typeface="+mn-cs"/>
        <a:sym typeface="Papyrus"/>
      </a:defRPr>
    </a:lvl7pPr>
    <a:lvl8pPr indent="1600200" algn="ctr" defTabSz="584200">
      <a:defRPr sz="3600">
        <a:solidFill>
          <a:srgbClr val="3E231A"/>
        </a:solidFill>
        <a:latin typeface="+mn-lt"/>
        <a:ea typeface="+mn-ea"/>
        <a:cs typeface="+mn-cs"/>
        <a:sym typeface="Papyrus"/>
      </a:defRPr>
    </a:lvl8pPr>
    <a:lvl9pPr indent="1828800" algn="ctr" defTabSz="584200">
      <a:defRPr sz="3600">
        <a:solidFill>
          <a:srgbClr val="3E231A"/>
        </a:solidFill>
        <a:latin typeface="+mn-lt"/>
        <a:ea typeface="+mn-ea"/>
        <a:cs typeface="+mn-cs"/>
        <a:sym typeface="Papyru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254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254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415" autoAdjust="0"/>
  </p:normalViewPr>
  <p:slideViewPr>
    <p:cSldViewPr>
      <p:cViewPr varScale="1">
        <p:scale>
          <a:sx n="78" d="100"/>
          <a:sy n="78" d="100"/>
        </p:scale>
        <p:origin x="-1596" y="-84"/>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1270000" y="1689100"/>
            <a:ext cx="10464800" cy="3467100"/>
          </a:xfrm>
          <a:prstGeom prst="rect">
            <a:avLst/>
          </a:prstGeom>
        </p:spPr>
        <p:txBody>
          <a:bodyPr anchor="b"/>
          <a:lstStyle/>
          <a:p>
            <a:pPr lvl="0">
              <a:defRPr sz="1800">
                <a:solidFill>
                  <a:srgbClr val="000000"/>
                </a:solidFill>
              </a:defRPr>
            </a:pPr>
            <a:r>
              <a:rPr sz="7200">
                <a:solidFill>
                  <a:srgbClr val="3E231A"/>
                </a:solidFill>
              </a:rPr>
              <a:t>标题文本</a:t>
            </a:r>
          </a:p>
        </p:txBody>
      </p:sp>
      <p:sp>
        <p:nvSpPr>
          <p:cNvPr id="6" name="Shape 6"/>
          <p:cNvSpPr>
            <a:spLocks noGrp="1"/>
          </p:cNvSpPr>
          <p:nvPr>
            <p:ph type="body"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228600" algn="ctr">
              <a:spcBef>
                <a:spcPts val="0"/>
              </a:spcBef>
              <a:buSzTx/>
              <a:buNone/>
              <a:defRPr sz="3600"/>
            </a:lvl2pPr>
            <a:lvl3pPr marL="0" indent="457200" algn="ctr">
              <a:spcBef>
                <a:spcPts val="0"/>
              </a:spcBef>
              <a:buSzTx/>
              <a:buNone/>
              <a:defRPr sz="3600"/>
            </a:lvl3pPr>
            <a:lvl4pPr marL="0" indent="685800" algn="ctr">
              <a:spcBef>
                <a:spcPts val="0"/>
              </a:spcBef>
              <a:buSzTx/>
              <a:buNone/>
              <a:defRPr sz="3600"/>
            </a:lvl4pPr>
            <a:lvl5pPr marL="0" indent="914400" algn="ctr">
              <a:spcBef>
                <a:spcPts val="0"/>
              </a:spcBef>
              <a:buSzTx/>
              <a:buNone/>
              <a:defRPr sz="3600"/>
            </a:lvl5pPr>
          </a:lstStyle>
          <a:p>
            <a:pPr lvl="0">
              <a:defRPr sz="1800">
                <a:solidFill>
                  <a:srgbClr val="000000"/>
                </a:solidFill>
              </a:defRPr>
            </a:pPr>
            <a:r>
              <a:rPr sz="3600">
                <a:solidFill>
                  <a:srgbClr val="3E231A"/>
                </a:solidFill>
              </a:rPr>
              <a:t>正文级别 1</a:t>
            </a:r>
          </a:p>
          <a:p>
            <a:pPr lvl="1">
              <a:defRPr sz="1800">
                <a:solidFill>
                  <a:srgbClr val="000000"/>
                </a:solidFill>
              </a:defRPr>
            </a:pPr>
            <a:r>
              <a:rPr sz="3600">
                <a:solidFill>
                  <a:srgbClr val="3E231A"/>
                </a:solidFill>
              </a:rPr>
              <a:t>正文级别 2</a:t>
            </a:r>
          </a:p>
          <a:p>
            <a:pPr lvl="2">
              <a:defRPr sz="1800">
                <a:solidFill>
                  <a:srgbClr val="000000"/>
                </a:solidFill>
              </a:defRPr>
            </a:pPr>
            <a:r>
              <a:rPr sz="3600">
                <a:solidFill>
                  <a:srgbClr val="3E231A"/>
                </a:solidFill>
              </a:rPr>
              <a:t>正文级别 3</a:t>
            </a:r>
          </a:p>
          <a:p>
            <a:pPr lvl="3">
              <a:defRPr sz="1800">
                <a:solidFill>
                  <a:srgbClr val="000000"/>
                </a:solidFill>
              </a:defRPr>
            </a:pPr>
            <a:r>
              <a:rPr sz="3600">
                <a:solidFill>
                  <a:srgbClr val="3E231A"/>
                </a:solidFill>
              </a:rPr>
              <a:t>正文级别 4</a:t>
            </a:r>
          </a:p>
          <a:p>
            <a:pPr lvl="4">
              <a:defRPr sz="1800">
                <a:solidFill>
                  <a:srgbClr val="000000"/>
                </a:solidFill>
              </a:defRPr>
            </a:pPr>
            <a:r>
              <a:rPr sz="3600">
                <a:solidFill>
                  <a:srgbClr val="3E231A"/>
                </a:solidFill>
              </a:rPr>
              <a:t>正文级别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8" name="Shape 8"/>
          <p:cNvSpPr>
            <a:spLocks noGrp="1"/>
          </p:cNvSpPr>
          <p:nvPr>
            <p:ph type="title"/>
          </p:nvPr>
        </p:nvSpPr>
        <p:spPr>
          <a:xfrm>
            <a:off x="1270000" y="6680200"/>
            <a:ext cx="10464800" cy="1270000"/>
          </a:xfrm>
          <a:prstGeom prst="rect">
            <a:avLst/>
          </a:prstGeom>
        </p:spPr>
        <p:txBody>
          <a:bodyPr anchor="b"/>
          <a:lstStyle/>
          <a:p>
            <a:pPr lvl="0">
              <a:defRPr sz="1800">
                <a:solidFill>
                  <a:srgbClr val="000000"/>
                </a:solidFill>
              </a:defRPr>
            </a:pPr>
            <a:r>
              <a:rPr sz="7200">
                <a:solidFill>
                  <a:srgbClr val="3E231A"/>
                </a:solidFill>
              </a:rPr>
              <a:t>标题文本</a:t>
            </a:r>
          </a:p>
        </p:txBody>
      </p:sp>
      <p:sp>
        <p:nvSpPr>
          <p:cNvPr id="9" name="Shape 9"/>
          <p:cNvSpPr>
            <a:spLocks noGrp="1"/>
          </p:cNvSpPr>
          <p:nvPr>
            <p:ph type="body"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228600" algn="ctr">
              <a:spcBef>
                <a:spcPts val="0"/>
              </a:spcBef>
              <a:buSzTx/>
              <a:buNone/>
              <a:defRPr sz="3600"/>
            </a:lvl2pPr>
            <a:lvl3pPr marL="0" indent="457200" algn="ctr">
              <a:spcBef>
                <a:spcPts val="0"/>
              </a:spcBef>
              <a:buSzTx/>
              <a:buNone/>
              <a:defRPr sz="3600"/>
            </a:lvl3pPr>
            <a:lvl4pPr marL="0" indent="685800" algn="ctr">
              <a:spcBef>
                <a:spcPts val="0"/>
              </a:spcBef>
              <a:buSzTx/>
              <a:buNone/>
              <a:defRPr sz="3600"/>
            </a:lvl4pPr>
            <a:lvl5pPr marL="0" indent="914400" algn="ctr">
              <a:spcBef>
                <a:spcPts val="0"/>
              </a:spcBef>
              <a:buSzTx/>
              <a:buNone/>
              <a:defRPr sz="3600"/>
            </a:lvl5pPr>
          </a:lstStyle>
          <a:p>
            <a:pPr lvl="0">
              <a:defRPr sz="1800">
                <a:solidFill>
                  <a:srgbClr val="000000"/>
                </a:solidFill>
              </a:defRPr>
            </a:pPr>
            <a:r>
              <a:rPr sz="3600">
                <a:solidFill>
                  <a:srgbClr val="3E231A"/>
                </a:solidFill>
              </a:rPr>
              <a:t>正文级别 1</a:t>
            </a:r>
          </a:p>
          <a:p>
            <a:pPr lvl="1">
              <a:defRPr sz="1800">
                <a:solidFill>
                  <a:srgbClr val="000000"/>
                </a:solidFill>
              </a:defRPr>
            </a:pPr>
            <a:r>
              <a:rPr sz="3600">
                <a:solidFill>
                  <a:srgbClr val="3E231A"/>
                </a:solidFill>
              </a:rPr>
              <a:t>正文级别 2</a:t>
            </a:r>
          </a:p>
          <a:p>
            <a:pPr lvl="2">
              <a:defRPr sz="1800">
                <a:solidFill>
                  <a:srgbClr val="000000"/>
                </a:solidFill>
              </a:defRPr>
            </a:pPr>
            <a:r>
              <a:rPr sz="3600">
                <a:solidFill>
                  <a:srgbClr val="3E231A"/>
                </a:solidFill>
              </a:rPr>
              <a:t>正文级别 3</a:t>
            </a:r>
          </a:p>
          <a:p>
            <a:pPr lvl="3">
              <a:defRPr sz="1800">
                <a:solidFill>
                  <a:srgbClr val="000000"/>
                </a:solidFill>
              </a:defRPr>
            </a:pPr>
            <a:r>
              <a:rPr sz="3600">
                <a:solidFill>
                  <a:srgbClr val="3E231A"/>
                </a:solidFill>
              </a:rPr>
              <a:t>正文级别 4</a:t>
            </a:r>
          </a:p>
          <a:p>
            <a:pPr lvl="4">
              <a:defRPr sz="1800">
                <a:solidFill>
                  <a:srgbClr val="000000"/>
                </a:solidFill>
              </a:defRPr>
            </a:pPr>
            <a:r>
              <a:rPr sz="3600">
                <a:solidFill>
                  <a:srgbClr val="3E231A"/>
                </a:solidFill>
              </a:rPr>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89300"/>
            <a:ext cx="10464800" cy="3175000"/>
          </a:xfrm>
          <a:prstGeom prst="rect">
            <a:avLst/>
          </a:prstGeom>
        </p:spPr>
        <p:txBody>
          <a:bodyPr/>
          <a:lstStyle/>
          <a:p>
            <a:pPr lvl="0">
              <a:defRPr sz="1800">
                <a:solidFill>
                  <a:srgbClr val="000000"/>
                </a:solidFill>
              </a:defRPr>
            </a:pPr>
            <a:r>
              <a:rPr sz="7200">
                <a:solidFill>
                  <a:srgbClr val="3E231A"/>
                </a:solidFill>
              </a:rPr>
              <a:t>标题文本</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13" name="Shape 13"/>
          <p:cNvSpPr>
            <a:spLocks noGrp="1"/>
          </p:cNvSpPr>
          <p:nvPr>
            <p:ph type="title"/>
          </p:nvPr>
        </p:nvSpPr>
        <p:spPr>
          <a:xfrm>
            <a:off x="965200" y="1397000"/>
            <a:ext cx="5600700" cy="4038600"/>
          </a:xfrm>
          <a:prstGeom prst="rect">
            <a:avLst/>
          </a:prstGeom>
        </p:spPr>
        <p:txBody>
          <a:bodyPr anchor="b"/>
          <a:lstStyle>
            <a:lvl1pPr>
              <a:defRPr sz="6800"/>
            </a:lvl1pPr>
          </a:lstStyle>
          <a:p>
            <a:pPr lvl="0">
              <a:defRPr sz="1800">
                <a:solidFill>
                  <a:srgbClr val="000000"/>
                </a:solidFill>
              </a:defRPr>
            </a:pPr>
            <a:r>
              <a:rPr sz="6800">
                <a:solidFill>
                  <a:srgbClr val="3E231A"/>
                </a:solidFill>
              </a:rPr>
              <a:t>标题文本</a:t>
            </a:r>
          </a:p>
        </p:txBody>
      </p:sp>
      <p:sp>
        <p:nvSpPr>
          <p:cNvPr id="14" name="Shape 14"/>
          <p:cNvSpPr>
            <a:spLocks noGrp="1"/>
          </p:cNvSpPr>
          <p:nvPr>
            <p:ph type="body"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228600" algn="ctr">
              <a:spcBef>
                <a:spcPts val="0"/>
              </a:spcBef>
              <a:buSzTx/>
              <a:buNone/>
              <a:defRPr sz="3600"/>
            </a:lvl2pPr>
            <a:lvl3pPr marL="0" indent="457200" algn="ctr">
              <a:spcBef>
                <a:spcPts val="0"/>
              </a:spcBef>
              <a:buSzTx/>
              <a:buNone/>
              <a:defRPr sz="3600"/>
            </a:lvl3pPr>
            <a:lvl4pPr marL="0" indent="685800" algn="ctr">
              <a:spcBef>
                <a:spcPts val="0"/>
              </a:spcBef>
              <a:buSzTx/>
              <a:buNone/>
              <a:defRPr sz="3600"/>
            </a:lvl4pPr>
            <a:lvl5pPr marL="0" indent="914400" algn="ctr">
              <a:spcBef>
                <a:spcPts val="0"/>
              </a:spcBef>
              <a:buSzTx/>
              <a:buNone/>
              <a:defRPr sz="3600"/>
            </a:lvl5pPr>
          </a:lstStyle>
          <a:p>
            <a:pPr lvl="0">
              <a:defRPr sz="1800">
                <a:solidFill>
                  <a:srgbClr val="000000"/>
                </a:solidFill>
              </a:defRPr>
            </a:pPr>
            <a:r>
              <a:rPr sz="3600">
                <a:solidFill>
                  <a:srgbClr val="3E231A"/>
                </a:solidFill>
              </a:rPr>
              <a:t>正文级别 1</a:t>
            </a:r>
          </a:p>
          <a:p>
            <a:pPr lvl="1">
              <a:defRPr sz="1800">
                <a:solidFill>
                  <a:srgbClr val="000000"/>
                </a:solidFill>
              </a:defRPr>
            </a:pPr>
            <a:r>
              <a:rPr sz="3600">
                <a:solidFill>
                  <a:srgbClr val="3E231A"/>
                </a:solidFill>
              </a:rPr>
              <a:t>正文级别 2</a:t>
            </a:r>
          </a:p>
          <a:p>
            <a:pPr lvl="2">
              <a:defRPr sz="1800">
                <a:solidFill>
                  <a:srgbClr val="000000"/>
                </a:solidFill>
              </a:defRPr>
            </a:pPr>
            <a:r>
              <a:rPr sz="3600">
                <a:solidFill>
                  <a:srgbClr val="3E231A"/>
                </a:solidFill>
              </a:rPr>
              <a:t>正文级别 3</a:t>
            </a:r>
          </a:p>
          <a:p>
            <a:pPr lvl="3">
              <a:defRPr sz="1800">
                <a:solidFill>
                  <a:srgbClr val="000000"/>
                </a:solidFill>
              </a:defRPr>
            </a:pPr>
            <a:r>
              <a:rPr sz="3600">
                <a:solidFill>
                  <a:srgbClr val="3E231A"/>
                </a:solidFill>
              </a:rPr>
              <a:t>正文级别 4</a:t>
            </a:r>
          </a:p>
          <a:p>
            <a:pPr lvl="4">
              <a:defRPr sz="1800">
                <a:solidFill>
                  <a:srgbClr val="000000"/>
                </a:solidFill>
              </a:defRPr>
            </a:pPr>
            <a:r>
              <a:rPr sz="3600">
                <a:solidFill>
                  <a:srgbClr val="3E231A"/>
                </a:solidFill>
              </a:rPr>
              <a:t>正文级别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7200">
                <a:solidFill>
                  <a:srgbClr val="3E231A"/>
                </a:solidFill>
              </a:rPr>
              <a:t>标题文本</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7200">
                <a:solidFill>
                  <a:srgbClr val="3E231A"/>
                </a:solidFill>
              </a:rPr>
              <a:t>标题文本</a:t>
            </a:r>
          </a:p>
        </p:txBody>
      </p:sp>
      <p:sp>
        <p:nvSpPr>
          <p:cNvPr id="19" name="Shape 19"/>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800">
                <a:solidFill>
                  <a:srgbClr val="3E231A"/>
                </a:solidFill>
              </a:rPr>
              <a:t>正文级别 1</a:t>
            </a:r>
          </a:p>
          <a:p>
            <a:pPr lvl="1">
              <a:defRPr sz="1800">
                <a:solidFill>
                  <a:srgbClr val="000000"/>
                </a:solidFill>
              </a:defRPr>
            </a:pPr>
            <a:r>
              <a:rPr sz="3800">
                <a:solidFill>
                  <a:srgbClr val="3E231A"/>
                </a:solidFill>
              </a:rPr>
              <a:t>正文级别 2</a:t>
            </a:r>
          </a:p>
          <a:p>
            <a:pPr lvl="2">
              <a:defRPr sz="1800">
                <a:solidFill>
                  <a:srgbClr val="000000"/>
                </a:solidFill>
              </a:defRPr>
            </a:pPr>
            <a:r>
              <a:rPr sz="3800">
                <a:solidFill>
                  <a:srgbClr val="3E231A"/>
                </a:solidFill>
              </a:rPr>
              <a:t>正文级别 3</a:t>
            </a:r>
          </a:p>
          <a:p>
            <a:pPr lvl="3">
              <a:defRPr sz="1800">
                <a:solidFill>
                  <a:srgbClr val="000000"/>
                </a:solidFill>
              </a:defRPr>
            </a:pPr>
            <a:r>
              <a:rPr sz="3800">
                <a:solidFill>
                  <a:srgbClr val="3E231A"/>
                </a:solidFill>
              </a:rPr>
              <a:t>正文级别 4</a:t>
            </a:r>
          </a:p>
          <a:p>
            <a:pPr lvl="4">
              <a:defRPr sz="1800">
                <a:solidFill>
                  <a:srgbClr val="000000"/>
                </a:solidFill>
              </a:defRPr>
            </a:pPr>
            <a:r>
              <a:rPr sz="3800">
                <a:solidFill>
                  <a:srgbClr val="3E231A"/>
                </a:solidFill>
              </a:rPr>
              <a:t>正文级别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7200">
                <a:solidFill>
                  <a:srgbClr val="3E231A"/>
                </a:solidFill>
              </a:rPr>
              <a:t>标题文本</a:t>
            </a:r>
          </a:p>
        </p:txBody>
      </p:sp>
      <p:sp>
        <p:nvSpPr>
          <p:cNvPr id="22" name="Shape 22"/>
          <p:cNvSpPr>
            <a:spLocks noGrp="1"/>
          </p:cNvSpPr>
          <p:nvPr>
            <p:ph type="body"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pPr lvl="0">
              <a:defRPr sz="1800">
                <a:solidFill>
                  <a:srgbClr val="000000"/>
                </a:solidFill>
              </a:defRPr>
            </a:pPr>
            <a:r>
              <a:rPr sz="3000">
                <a:solidFill>
                  <a:srgbClr val="3E231A"/>
                </a:solidFill>
              </a:rPr>
              <a:t>正文级别 1</a:t>
            </a:r>
          </a:p>
          <a:p>
            <a:pPr lvl="1">
              <a:defRPr sz="1800">
                <a:solidFill>
                  <a:srgbClr val="000000"/>
                </a:solidFill>
              </a:defRPr>
            </a:pPr>
            <a:r>
              <a:rPr sz="3000">
                <a:solidFill>
                  <a:srgbClr val="3E231A"/>
                </a:solidFill>
              </a:rPr>
              <a:t>正文级别 2</a:t>
            </a:r>
          </a:p>
          <a:p>
            <a:pPr lvl="2">
              <a:defRPr sz="1800">
                <a:solidFill>
                  <a:srgbClr val="000000"/>
                </a:solidFill>
              </a:defRPr>
            </a:pPr>
            <a:r>
              <a:rPr sz="3000">
                <a:solidFill>
                  <a:srgbClr val="3E231A"/>
                </a:solidFill>
              </a:rPr>
              <a:t>正文级别 3</a:t>
            </a:r>
          </a:p>
          <a:p>
            <a:pPr lvl="3">
              <a:defRPr sz="1800">
                <a:solidFill>
                  <a:srgbClr val="000000"/>
                </a:solidFill>
              </a:defRPr>
            </a:pPr>
            <a:r>
              <a:rPr sz="3000">
                <a:solidFill>
                  <a:srgbClr val="3E231A"/>
                </a:solidFill>
              </a:rPr>
              <a:t>正文级别 4</a:t>
            </a:r>
          </a:p>
          <a:p>
            <a:pPr lvl="4">
              <a:defRPr sz="1800">
                <a:solidFill>
                  <a:srgbClr val="000000"/>
                </a:solidFill>
              </a:defRPr>
            </a:pPr>
            <a:r>
              <a:rPr sz="3000">
                <a:solidFill>
                  <a:srgbClr val="3E231A"/>
                </a:solidFill>
              </a:rPr>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24" name="Shape 24"/>
          <p:cNvSpPr>
            <a:spLocks noGrp="1"/>
          </p:cNvSpPr>
          <p:nvPr>
            <p:ph type="body" idx="1"/>
          </p:nvPr>
        </p:nvSpPr>
        <p:spPr>
          <a:xfrm>
            <a:off x="1270000" y="1168400"/>
            <a:ext cx="10464800" cy="74168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800">
                <a:solidFill>
                  <a:srgbClr val="3E231A"/>
                </a:solidFill>
              </a:rPr>
              <a:t>正文级别 1</a:t>
            </a:r>
          </a:p>
          <a:p>
            <a:pPr lvl="1">
              <a:defRPr sz="1800">
                <a:solidFill>
                  <a:srgbClr val="000000"/>
                </a:solidFill>
              </a:defRPr>
            </a:pPr>
            <a:r>
              <a:rPr sz="3800">
                <a:solidFill>
                  <a:srgbClr val="3E231A"/>
                </a:solidFill>
              </a:rPr>
              <a:t>正文级别 2</a:t>
            </a:r>
          </a:p>
          <a:p>
            <a:pPr lvl="2">
              <a:defRPr sz="1800">
                <a:solidFill>
                  <a:srgbClr val="000000"/>
                </a:solidFill>
              </a:defRPr>
            </a:pPr>
            <a:r>
              <a:rPr sz="3800">
                <a:solidFill>
                  <a:srgbClr val="3E231A"/>
                </a:solidFill>
              </a:rPr>
              <a:t>正文级别 3</a:t>
            </a:r>
          </a:p>
          <a:p>
            <a:pPr lvl="3">
              <a:defRPr sz="1800">
                <a:solidFill>
                  <a:srgbClr val="000000"/>
                </a:solidFill>
              </a:defRPr>
            </a:pPr>
            <a:r>
              <a:rPr sz="3800">
                <a:solidFill>
                  <a:srgbClr val="3E231A"/>
                </a:solidFill>
              </a:rPr>
              <a:t>正文级别 4</a:t>
            </a:r>
          </a:p>
          <a:p>
            <a:pPr lvl="4">
              <a:defRPr sz="1800">
                <a:solidFill>
                  <a:srgbClr val="000000"/>
                </a:solidFill>
              </a:defRPr>
            </a:pPr>
            <a:r>
              <a:rPr sz="3800">
                <a:solidFill>
                  <a:srgbClr val="3E231A"/>
                </a:solidFill>
              </a:rPr>
              <a:t>正文级别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0" y="635000"/>
            <a:ext cx="10464800" cy="2108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7200">
                <a:solidFill>
                  <a:srgbClr val="3E231A"/>
                </a:solidFill>
              </a:rPr>
              <a:t>标题文本</a:t>
            </a:r>
          </a:p>
        </p:txBody>
      </p:sp>
      <p:sp>
        <p:nvSpPr>
          <p:cNvPr id="3" name="Shape 3"/>
          <p:cNvSpPr>
            <a:spLocks noGrp="1"/>
          </p:cNvSpPr>
          <p:nvPr>
            <p:ph type="body" idx="1"/>
          </p:nvPr>
        </p:nvSpPr>
        <p:spPr>
          <a:xfrm>
            <a:off x="1270000" y="2819400"/>
            <a:ext cx="10464800" cy="5842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pPr lvl="0">
              <a:defRPr sz="1800">
                <a:solidFill>
                  <a:srgbClr val="000000"/>
                </a:solidFill>
              </a:defRPr>
            </a:pPr>
            <a:r>
              <a:rPr sz="3800">
                <a:solidFill>
                  <a:srgbClr val="3E231A"/>
                </a:solidFill>
              </a:rPr>
              <a:t>正文级别 1</a:t>
            </a:r>
          </a:p>
          <a:p>
            <a:pPr lvl="1">
              <a:defRPr sz="1800">
                <a:solidFill>
                  <a:srgbClr val="000000"/>
                </a:solidFill>
              </a:defRPr>
            </a:pPr>
            <a:r>
              <a:rPr sz="3800">
                <a:solidFill>
                  <a:srgbClr val="3E231A"/>
                </a:solidFill>
              </a:rPr>
              <a:t>正文级别 2</a:t>
            </a:r>
          </a:p>
          <a:p>
            <a:pPr lvl="2">
              <a:defRPr sz="1800">
                <a:solidFill>
                  <a:srgbClr val="000000"/>
                </a:solidFill>
              </a:defRPr>
            </a:pPr>
            <a:r>
              <a:rPr sz="3800">
                <a:solidFill>
                  <a:srgbClr val="3E231A"/>
                </a:solidFill>
              </a:rPr>
              <a:t>正文级别 3</a:t>
            </a:r>
          </a:p>
          <a:p>
            <a:pPr lvl="3">
              <a:defRPr sz="1800">
                <a:solidFill>
                  <a:srgbClr val="000000"/>
                </a:solidFill>
              </a:defRPr>
            </a:pPr>
            <a:r>
              <a:rPr sz="3800">
                <a:solidFill>
                  <a:srgbClr val="3E231A"/>
                </a:solidFill>
              </a:rPr>
              <a:t>正文级别 4</a:t>
            </a:r>
          </a:p>
          <a:p>
            <a:pPr lvl="4">
              <a:defRPr sz="1800">
                <a:solidFill>
                  <a:srgbClr val="000000"/>
                </a:solidFill>
              </a:defRPr>
            </a:pPr>
            <a:r>
              <a:rPr sz="3800">
                <a:solidFill>
                  <a:srgbClr val="3E231A"/>
                </a:solidFill>
              </a:rP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7200">
          <a:solidFill>
            <a:srgbClr val="3E231A"/>
          </a:solidFill>
          <a:latin typeface="+mn-lt"/>
          <a:ea typeface="+mn-ea"/>
          <a:cs typeface="+mn-cs"/>
          <a:sym typeface="Papyrus"/>
        </a:defRPr>
      </a:lvl1pPr>
      <a:lvl2pPr indent="228600" algn="ctr" defTabSz="584200">
        <a:defRPr sz="7200">
          <a:solidFill>
            <a:srgbClr val="3E231A"/>
          </a:solidFill>
          <a:latin typeface="+mn-lt"/>
          <a:ea typeface="+mn-ea"/>
          <a:cs typeface="+mn-cs"/>
          <a:sym typeface="Papyrus"/>
        </a:defRPr>
      </a:lvl2pPr>
      <a:lvl3pPr indent="457200" algn="ctr" defTabSz="584200">
        <a:defRPr sz="7200">
          <a:solidFill>
            <a:srgbClr val="3E231A"/>
          </a:solidFill>
          <a:latin typeface="+mn-lt"/>
          <a:ea typeface="+mn-ea"/>
          <a:cs typeface="+mn-cs"/>
          <a:sym typeface="Papyrus"/>
        </a:defRPr>
      </a:lvl3pPr>
      <a:lvl4pPr indent="685800" algn="ctr" defTabSz="584200">
        <a:defRPr sz="7200">
          <a:solidFill>
            <a:srgbClr val="3E231A"/>
          </a:solidFill>
          <a:latin typeface="+mn-lt"/>
          <a:ea typeface="+mn-ea"/>
          <a:cs typeface="+mn-cs"/>
          <a:sym typeface="Papyrus"/>
        </a:defRPr>
      </a:lvl4pPr>
      <a:lvl5pPr indent="914400" algn="ctr" defTabSz="584200">
        <a:defRPr sz="7200">
          <a:solidFill>
            <a:srgbClr val="3E231A"/>
          </a:solidFill>
          <a:latin typeface="+mn-lt"/>
          <a:ea typeface="+mn-ea"/>
          <a:cs typeface="+mn-cs"/>
          <a:sym typeface="Papyrus"/>
        </a:defRPr>
      </a:lvl5pPr>
      <a:lvl6pPr indent="1143000" algn="ctr" defTabSz="584200">
        <a:defRPr sz="7200">
          <a:solidFill>
            <a:srgbClr val="3E231A"/>
          </a:solidFill>
          <a:latin typeface="+mn-lt"/>
          <a:ea typeface="+mn-ea"/>
          <a:cs typeface="+mn-cs"/>
          <a:sym typeface="Papyrus"/>
        </a:defRPr>
      </a:lvl6pPr>
      <a:lvl7pPr indent="1371600" algn="ctr" defTabSz="584200">
        <a:defRPr sz="7200">
          <a:solidFill>
            <a:srgbClr val="3E231A"/>
          </a:solidFill>
          <a:latin typeface="+mn-lt"/>
          <a:ea typeface="+mn-ea"/>
          <a:cs typeface="+mn-cs"/>
          <a:sym typeface="Papyrus"/>
        </a:defRPr>
      </a:lvl7pPr>
      <a:lvl8pPr indent="1600200" algn="ctr" defTabSz="584200">
        <a:defRPr sz="7200">
          <a:solidFill>
            <a:srgbClr val="3E231A"/>
          </a:solidFill>
          <a:latin typeface="+mn-lt"/>
          <a:ea typeface="+mn-ea"/>
          <a:cs typeface="+mn-cs"/>
          <a:sym typeface="Papyrus"/>
        </a:defRPr>
      </a:lvl8pPr>
      <a:lvl9pPr indent="1828800" algn="ctr" defTabSz="584200">
        <a:defRPr sz="7200">
          <a:solidFill>
            <a:srgbClr val="3E231A"/>
          </a:solidFill>
          <a:latin typeface="+mn-lt"/>
          <a:ea typeface="+mn-ea"/>
          <a:cs typeface="+mn-cs"/>
          <a:sym typeface="Papyrus"/>
        </a:defRPr>
      </a:lvl9pPr>
    </p:titleStyle>
    <p:bodyStyle>
      <a:lvl1pPr marL="469900" indent="-469900" defTabSz="584200">
        <a:spcBef>
          <a:spcPts val="3000"/>
        </a:spcBef>
        <a:buSzPct val="25000"/>
        <a:buBlip>
          <a:blip r:embed="rId15"/>
        </a:buBlip>
        <a:defRPr sz="3800">
          <a:solidFill>
            <a:srgbClr val="3E231A"/>
          </a:solidFill>
          <a:latin typeface="+mn-lt"/>
          <a:ea typeface="+mn-ea"/>
          <a:cs typeface="+mn-cs"/>
          <a:sym typeface="Papyrus"/>
        </a:defRPr>
      </a:lvl1pPr>
      <a:lvl2pPr marL="939800" indent="-469900" defTabSz="584200">
        <a:spcBef>
          <a:spcPts val="3000"/>
        </a:spcBef>
        <a:buSzPct val="25000"/>
        <a:buBlip>
          <a:blip r:embed="rId15"/>
        </a:buBlip>
        <a:defRPr sz="3800">
          <a:solidFill>
            <a:srgbClr val="3E231A"/>
          </a:solidFill>
          <a:latin typeface="+mn-lt"/>
          <a:ea typeface="+mn-ea"/>
          <a:cs typeface="+mn-cs"/>
          <a:sym typeface="Papyrus"/>
        </a:defRPr>
      </a:lvl2pPr>
      <a:lvl3pPr marL="1409700" indent="-469900" defTabSz="584200">
        <a:spcBef>
          <a:spcPts val="3000"/>
        </a:spcBef>
        <a:buSzPct val="25000"/>
        <a:buBlip>
          <a:blip r:embed="rId15"/>
        </a:buBlip>
        <a:defRPr sz="3800">
          <a:solidFill>
            <a:srgbClr val="3E231A"/>
          </a:solidFill>
          <a:latin typeface="+mn-lt"/>
          <a:ea typeface="+mn-ea"/>
          <a:cs typeface="+mn-cs"/>
          <a:sym typeface="Papyrus"/>
        </a:defRPr>
      </a:lvl3pPr>
      <a:lvl4pPr marL="1879600" indent="-469900" defTabSz="584200">
        <a:spcBef>
          <a:spcPts val="3000"/>
        </a:spcBef>
        <a:buSzPct val="25000"/>
        <a:buBlip>
          <a:blip r:embed="rId15"/>
        </a:buBlip>
        <a:defRPr sz="3800">
          <a:solidFill>
            <a:srgbClr val="3E231A"/>
          </a:solidFill>
          <a:latin typeface="+mn-lt"/>
          <a:ea typeface="+mn-ea"/>
          <a:cs typeface="+mn-cs"/>
          <a:sym typeface="Papyrus"/>
        </a:defRPr>
      </a:lvl4pPr>
      <a:lvl5pPr marL="2349500" indent="-469900" defTabSz="584200">
        <a:spcBef>
          <a:spcPts val="3000"/>
        </a:spcBef>
        <a:buSzPct val="25000"/>
        <a:buBlip>
          <a:blip r:embed="rId15"/>
        </a:buBlip>
        <a:defRPr sz="3800">
          <a:solidFill>
            <a:srgbClr val="3E231A"/>
          </a:solidFill>
          <a:latin typeface="+mn-lt"/>
          <a:ea typeface="+mn-ea"/>
          <a:cs typeface="+mn-cs"/>
          <a:sym typeface="Papyrus"/>
        </a:defRPr>
      </a:lvl5pPr>
      <a:lvl6pPr marL="2819400" indent="-469900" defTabSz="584200">
        <a:spcBef>
          <a:spcPts val="3000"/>
        </a:spcBef>
        <a:buSzPct val="25000"/>
        <a:buBlip>
          <a:blip r:embed="rId15"/>
        </a:buBlip>
        <a:defRPr sz="3800">
          <a:solidFill>
            <a:srgbClr val="3E231A"/>
          </a:solidFill>
          <a:latin typeface="+mn-lt"/>
          <a:ea typeface="+mn-ea"/>
          <a:cs typeface="+mn-cs"/>
          <a:sym typeface="Papyrus"/>
        </a:defRPr>
      </a:lvl6pPr>
      <a:lvl7pPr marL="3289300" indent="-469900" defTabSz="584200">
        <a:spcBef>
          <a:spcPts val="3000"/>
        </a:spcBef>
        <a:buSzPct val="25000"/>
        <a:buBlip>
          <a:blip r:embed="rId15"/>
        </a:buBlip>
        <a:defRPr sz="3800">
          <a:solidFill>
            <a:srgbClr val="3E231A"/>
          </a:solidFill>
          <a:latin typeface="+mn-lt"/>
          <a:ea typeface="+mn-ea"/>
          <a:cs typeface="+mn-cs"/>
          <a:sym typeface="Papyrus"/>
        </a:defRPr>
      </a:lvl7pPr>
      <a:lvl8pPr marL="3759200" indent="-469900" defTabSz="584200">
        <a:spcBef>
          <a:spcPts val="3000"/>
        </a:spcBef>
        <a:buSzPct val="25000"/>
        <a:buBlip>
          <a:blip r:embed="rId15"/>
        </a:buBlip>
        <a:defRPr sz="3800">
          <a:solidFill>
            <a:srgbClr val="3E231A"/>
          </a:solidFill>
          <a:latin typeface="+mn-lt"/>
          <a:ea typeface="+mn-ea"/>
          <a:cs typeface="+mn-cs"/>
          <a:sym typeface="Papyrus"/>
        </a:defRPr>
      </a:lvl8pPr>
      <a:lvl9pPr marL="4229100" indent="-469900" defTabSz="584200">
        <a:spcBef>
          <a:spcPts val="3000"/>
        </a:spcBef>
        <a:buSzPct val="25000"/>
        <a:buBlip>
          <a:blip r:embed="rId15"/>
        </a:buBlip>
        <a:defRPr sz="3800">
          <a:solidFill>
            <a:srgbClr val="3E231A"/>
          </a:solidFill>
          <a:latin typeface="+mn-lt"/>
          <a:ea typeface="+mn-ea"/>
          <a:cs typeface="+mn-cs"/>
          <a:sym typeface="Papyrus"/>
        </a:defRPr>
      </a:lvl9pPr>
    </p:bodyStyle>
    <p:otherStyle>
      <a:lvl1pPr algn="ctr" defTabSz="584200">
        <a:defRPr>
          <a:solidFill>
            <a:schemeClr val="tx1"/>
          </a:solidFill>
          <a:latin typeface="+mn-lt"/>
          <a:ea typeface="+mn-ea"/>
          <a:cs typeface="+mn-cs"/>
          <a:sym typeface="Papyrus"/>
        </a:defRPr>
      </a:lvl1pPr>
      <a:lvl2pPr indent="228600" algn="ctr" defTabSz="584200">
        <a:defRPr>
          <a:solidFill>
            <a:schemeClr val="tx1"/>
          </a:solidFill>
          <a:latin typeface="+mn-lt"/>
          <a:ea typeface="+mn-ea"/>
          <a:cs typeface="+mn-cs"/>
          <a:sym typeface="Papyrus"/>
        </a:defRPr>
      </a:lvl2pPr>
      <a:lvl3pPr indent="457200" algn="ctr" defTabSz="584200">
        <a:defRPr>
          <a:solidFill>
            <a:schemeClr val="tx1"/>
          </a:solidFill>
          <a:latin typeface="+mn-lt"/>
          <a:ea typeface="+mn-ea"/>
          <a:cs typeface="+mn-cs"/>
          <a:sym typeface="Papyrus"/>
        </a:defRPr>
      </a:lvl3pPr>
      <a:lvl4pPr indent="685800" algn="ctr" defTabSz="584200">
        <a:defRPr>
          <a:solidFill>
            <a:schemeClr val="tx1"/>
          </a:solidFill>
          <a:latin typeface="+mn-lt"/>
          <a:ea typeface="+mn-ea"/>
          <a:cs typeface="+mn-cs"/>
          <a:sym typeface="Papyrus"/>
        </a:defRPr>
      </a:lvl4pPr>
      <a:lvl5pPr indent="914400" algn="ctr" defTabSz="584200">
        <a:defRPr>
          <a:solidFill>
            <a:schemeClr val="tx1"/>
          </a:solidFill>
          <a:latin typeface="+mn-lt"/>
          <a:ea typeface="+mn-ea"/>
          <a:cs typeface="+mn-cs"/>
          <a:sym typeface="Papyrus"/>
        </a:defRPr>
      </a:lvl5pPr>
      <a:lvl6pPr indent="1143000" algn="ctr" defTabSz="584200">
        <a:defRPr>
          <a:solidFill>
            <a:schemeClr val="tx1"/>
          </a:solidFill>
          <a:latin typeface="+mn-lt"/>
          <a:ea typeface="+mn-ea"/>
          <a:cs typeface="+mn-cs"/>
          <a:sym typeface="Papyrus"/>
        </a:defRPr>
      </a:lvl6pPr>
      <a:lvl7pPr indent="1371600" algn="ctr" defTabSz="584200">
        <a:defRPr>
          <a:solidFill>
            <a:schemeClr val="tx1"/>
          </a:solidFill>
          <a:latin typeface="+mn-lt"/>
          <a:ea typeface="+mn-ea"/>
          <a:cs typeface="+mn-cs"/>
          <a:sym typeface="Papyrus"/>
        </a:defRPr>
      </a:lvl7pPr>
      <a:lvl8pPr indent="1600200" algn="ctr" defTabSz="584200">
        <a:defRPr>
          <a:solidFill>
            <a:schemeClr val="tx1"/>
          </a:solidFill>
          <a:latin typeface="+mn-lt"/>
          <a:ea typeface="+mn-ea"/>
          <a:cs typeface="+mn-cs"/>
          <a:sym typeface="Papyrus"/>
        </a:defRPr>
      </a:lvl8pPr>
      <a:lvl9pPr indent="1828800" algn="ctr" defTabSz="584200">
        <a:defRPr>
          <a:solidFill>
            <a:schemeClr val="tx1"/>
          </a:solidFill>
          <a:latin typeface="+mn-lt"/>
          <a:ea typeface="+mn-ea"/>
          <a:cs typeface="+mn-cs"/>
          <a:sym typeface="Papyru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xue5.com/WebDev/JavaScript/672499.html"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cnblogs.com/silence516/archive/2009/09/03/delegateEvent.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1270000" y="1689100"/>
            <a:ext cx="10464800" cy="3479800"/>
          </a:xfrm>
          <a:prstGeom prst="rect">
            <a:avLst/>
          </a:prstGeom>
        </p:spPr>
        <p:txBody>
          <a:bodyPr/>
          <a:lstStyle>
            <a:lvl1pPr>
              <a:defRPr sz="8000"/>
            </a:lvl1pPr>
          </a:lstStyle>
          <a:p>
            <a:pPr lvl="0">
              <a:defRPr sz="1800">
                <a:solidFill>
                  <a:srgbClr val="000000"/>
                </a:solidFill>
              </a:defRPr>
            </a:pPr>
            <a:r>
              <a:rPr sz="8000" dirty="0">
                <a:solidFill>
                  <a:srgbClr val="3E231A"/>
                </a:solidFill>
              </a:rPr>
              <a:t>WEB前端</a:t>
            </a:r>
          </a:p>
        </p:txBody>
      </p:sp>
    </p:spTree>
  </p:cSld>
  <p:clrMapOvr>
    <a:masterClrMapping/>
  </p:clrMapOvr>
  <p:transition spd="med">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xfrm>
            <a:off x="1001674" y="447644"/>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前端技术</a:t>
            </a:r>
          </a:p>
        </p:txBody>
      </p:sp>
      <p:sp>
        <p:nvSpPr>
          <p:cNvPr id="69" name="Shape 69"/>
          <p:cNvSpPr>
            <a:spLocks noGrp="1"/>
          </p:cNvSpPr>
          <p:nvPr>
            <p:ph type="body" idx="1"/>
          </p:nvPr>
        </p:nvSpPr>
        <p:spPr>
          <a:xfrm>
            <a:off x="1127521" y="1519214"/>
            <a:ext cx="10748865" cy="7429552"/>
          </a:xfrm>
          <a:prstGeom prst="rect">
            <a:avLst/>
          </a:prstGeom>
        </p:spPr>
        <p:txBody>
          <a:bodyPr anchor="t">
            <a:normAutofit fontScale="40000" lnSpcReduction="20000"/>
          </a:bodyPr>
          <a:lstStyle/>
          <a:p>
            <a:pPr lvl="0">
              <a:buBlip>
                <a:blip r:embed="rId2"/>
              </a:buBlip>
              <a:defRPr sz="1800">
                <a:solidFill>
                  <a:srgbClr val="000000"/>
                </a:solidFill>
              </a:defRPr>
            </a:pPr>
            <a:r>
              <a:rPr sz="6000" dirty="0" smtClean="0">
                <a:solidFill>
                  <a:srgbClr val="3E231A"/>
                </a:solidFill>
                <a:latin typeface="Helvetica"/>
                <a:ea typeface="Helvetica"/>
                <a:cs typeface="Helvetica"/>
                <a:sym typeface="Helvetica"/>
              </a:rPr>
              <a:t>HTML</a:t>
            </a:r>
            <a:r>
              <a:rPr sz="6000" dirty="0">
                <a:solidFill>
                  <a:srgbClr val="3E231A"/>
                </a:solidFill>
                <a:latin typeface="Helvetica"/>
                <a:ea typeface="Helvetica"/>
                <a:cs typeface="Helvetica"/>
                <a:sym typeface="Helvetica"/>
              </a:rPr>
              <a:t>—— WEB应用的基石</a:t>
            </a:r>
          </a:p>
          <a:p>
            <a:pPr marL="0" lvl="0" indent="0" defTabSz="457200">
              <a:spcBef>
                <a:spcPts val="800"/>
              </a:spcBef>
              <a:buSzTx/>
              <a:buNone/>
              <a:defRPr sz="1800">
                <a:solidFill>
                  <a:srgbClr val="000000"/>
                </a:solidFill>
              </a:defRPr>
            </a:pPr>
            <a:endParaRPr sz="2200" dirty="0">
              <a:latin typeface="Helvetica"/>
              <a:ea typeface="Helvetica"/>
              <a:cs typeface="Helvetica"/>
              <a:sym typeface="Helvetica"/>
            </a:endParaRPr>
          </a:p>
          <a:p>
            <a:pPr marL="0" indent="0" defTabSz="457200">
              <a:lnSpc>
                <a:spcPct val="150000"/>
              </a:lnSpc>
              <a:spcBef>
                <a:spcPts val="800"/>
              </a:spcBef>
              <a:buSzTx/>
              <a:buNone/>
              <a:defRPr sz="1800">
                <a:solidFill>
                  <a:srgbClr val="000000"/>
                </a:solidFill>
              </a:defRPr>
            </a:pPr>
            <a:r>
              <a:rPr sz="4200" dirty="0">
                <a:latin typeface="Helvetica"/>
                <a:ea typeface="Helvetica"/>
                <a:cs typeface="Helvetica"/>
                <a:sym typeface="Helvetica"/>
              </a:rPr>
              <a:t> </a:t>
            </a:r>
            <a:r>
              <a:rPr lang="en-US" altLang="zh-CN" sz="4200" dirty="0" smtClean="0">
                <a:latin typeface="Helvetica"/>
              </a:rPr>
              <a:t>HTML4 </a:t>
            </a:r>
            <a:r>
              <a:rPr lang="zh-CN" altLang="en-US" sz="4200" dirty="0" smtClean="0">
                <a:latin typeface="Helvetica"/>
              </a:rPr>
              <a:t>和 </a:t>
            </a:r>
            <a:r>
              <a:rPr lang="en-US" altLang="zh-CN" sz="4200" dirty="0" smtClean="0">
                <a:latin typeface="Helvetica"/>
              </a:rPr>
              <a:t>HTML5 </a:t>
            </a:r>
            <a:r>
              <a:rPr lang="zh-CN" altLang="en-US" sz="4200" dirty="0" smtClean="0">
                <a:latin typeface="Helvetica"/>
              </a:rPr>
              <a:t>的</a:t>
            </a:r>
            <a:r>
              <a:rPr lang="en-US" altLang="zh-CN" sz="4200" dirty="0" smtClean="0">
                <a:latin typeface="Helvetica"/>
              </a:rPr>
              <a:t>10</a:t>
            </a:r>
            <a:r>
              <a:rPr lang="zh-CN" altLang="en-US" sz="4200" dirty="0" smtClean="0">
                <a:latin typeface="Helvetica"/>
              </a:rPr>
              <a:t>个关键区别</a:t>
            </a:r>
            <a:endParaRPr lang="en-US" altLang="zh-CN" sz="4200" dirty="0" smtClean="0">
              <a:latin typeface="Helvetica"/>
            </a:endParaRPr>
          </a:p>
          <a:p>
            <a:pPr marL="0" indent="0" defTabSz="457200">
              <a:lnSpc>
                <a:spcPct val="150000"/>
              </a:lnSpc>
              <a:spcBef>
                <a:spcPts val="800"/>
              </a:spcBef>
              <a:buSzTx/>
              <a:buNone/>
              <a:defRPr sz="1800">
                <a:solidFill>
                  <a:srgbClr val="000000"/>
                </a:solidFill>
              </a:defRPr>
            </a:pPr>
            <a:r>
              <a:rPr lang="en-US" altLang="zh-CN" sz="3500" b="1" dirty="0" smtClean="0">
                <a:latin typeface="Helvetica"/>
              </a:rPr>
              <a:t>1. HTML5 </a:t>
            </a:r>
            <a:r>
              <a:rPr lang="zh-CN" altLang="en-US" sz="3500" b="1" dirty="0" smtClean="0">
                <a:latin typeface="Helvetica"/>
              </a:rPr>
              <a:t>标准还在制定中</a:t>
            </a:r>
            <a:r>
              <a:rPr lang="zh-CN" altLang="en-US" sz="3500" dirty="0" smtClean="0">
                <a:latin typeface="Helvetica"/>
              </a:rPr>
              <a:t/>
            </a:r>
            <a:br>
              <a:rPr lang="zh-CN" altLang="en-US" sz="3500" dirty="0" smtClean="0">
                <a:latin typeface="Helvetica"/>
              </a:rPr>
            </a:br>
            <a:r>
              <a:rPr lang="zh-CN" altLang="en-US" sz="3500" dirty="0" smtClean="0">
                <a:latin typeface="Helvetica"/>
              </a:rPr>
              <a:t>首先要注意的是，</a:t>
            </a:r>
            <a:r>
              <a:rPr lang="en-US" altLang="zh-CN" sz="3500" dirty="0" smtClean="0">
                <a:latin typeface="Helvetica"/>
              </a:rPr>
              <a:t>HTML5</a:t>
            </a:r>
            <a:r>
              <a:rPr lang="zh-CN" altLang="en-US" sz="3500" dirty="0" smtClean="0">
                <a:latin typeface="Helvetica"/>
              </a:rPr>
              <a:t>虽然现在很火，但是</a:t>
            </a:r>
            <a:r>
              <a:rPr lang="en-US" altLang="zh-CN" sz="3500" dirty="0" smtClean="0">
                <a:latin typeface="Helvetica"/>
              </a:rPr>
              <a:t>HTML5</a:t>
            </a:r>
            <a:r>
              <a:rPr lang="zh-CN" altLang="en-US" sz="3500" dirty="0" smtClean="0">
                <a:latin typeface="Helvetica"/>
              </a:rPr>
              <a:t>标准还在制定中，标准仍在改变。</a:t>
            </a:r>
            <a:r>
              <a:rPr lang="en-US" altLang="zh-CN" sz="3500" dirty="0" smtClean="0">
                <a:latin typeface="Helvetica"/>
              </a:rPr>
              <a:t>HTML4</a:t>
            </a:r>
            <a:r>
              <a:rPr lang="zh-CN" altLang="en-US" sz="3500" dirty="0" smtClean="0">
                <a:latin typeface="Helvetica"/>
              </a:rPr>
              <a:t>已经</a:t>
            </a:r>
            <a:r>
              <a:rPr lang="en-US" altLang="zh-CN" sz="3500" dirty="0" smtClean="0">
                <a:latin typeface="Helvetica"/>
              </a:rPr>
              <a:t>10</a:t>
            </a:r>
            <a:r>
              <a:rPr lang="zh-CN" altLang="en-US" sz="3500" dirty="0" smtClean="0">
                <a:latin typeface="Helvetica"/>
              </a:rPr>
              <a:t>多年了，不会有任何改变了。</a:t>
            </a:r>
            <a:br>
              <a:rPr lang="zh-CN" altLang="en-US" sz="3500" dirty="0" smtClean="0">
                <a:latin typeface="Helvetica"/>
              </a:rPr>
            </a:br>
            <a:r>
              <a:rPr lang="en-US" altLang="zh-CN" sz="3500" b="1" dirty="0" smtClean="0">
                <a:latin typeface="Helvetica"/>
              </a:rPr>
              <a:t>2. </a:t>
            </a:r>
            <a:r>
              <a:rPr lang="zh-CN" altLang="en-US" sz="3500" b="1" dirty="0" smtClean="0">
                <a:latin typeface="Helvetica"/>
              </a:rPr>
              <a:t>简化的语法</a:t>
            </a:r>
            <a:r>
              <a:rPr lang="zh-CN" altLang="en-US" sz="3500" dirty="0" smtClean="0">
                <a:latin typeface="Helvetica"/>
              </a:rPr>
              <a:t/>
            </a:r>
            <a:br>
              <a:rPr lang="zh-CN" altLang="en-US" sz="3500" dirty="0" smtClean="0">
                <a:latin typeface="Helvetica"/>
              </a:rPr>
            </a:br>
            <a:r>
              <a:rPr lang="en-US" altLang="zh-CN" sz="3500" dirty="0" smtClean="0">
                <a:latin typeface="Helvetica"/>
              </a:rPr>
              <a:t>HTML5</a:t>
            </a:r>
            <a:r>
              <a:rPr lang="zh-CN" altLang="en-US" sz="3500" dirty="0" smtClean="0">
                <a:latin typeface="Helvetica"/>
              </a:rPr>
              <a:t>简化了很多细微的语法，例如</a:t>
            </a:r>
            <a:r>
              <a:rPr lang="en-US" altLang="zh-CN" sz="3500" dirty="0" err="1" smtClean="0">
                <a:latin typeface="Helvetica"/>
              </a:rPr>
              <a:t>doctype</a:t>
            </a:r>
            <a:r>
              <a:rPr lang="zh-CN" altLang="en-US" sz="3500" dirty="0" smtClean="0">
                <a:latin typeface="Helvetica"/>
              </a:rPr>
              <a:t>的声明，你只需要写</a:t>
            </a:r>
            <a:r>
              <a:rPr lang="en-US" altLang="zh-CN" sz="3500" dirty="0" smtClean="0">
                <a:latin typeface="Helvetica"/>
              </a:rPr>
              <a:t>&lt;!</a:t>
            </a:r>
            <a:r>
              <a:rPr lang="en-US" altLang="zh-CN" sz="3500" dirty="0" err="1" smtClean="0">
                <a:latin typeface="Helvetica"/>
              </a:rPr>
              <a:t>doctype</a:t>
            </a:r>
            <a:r>
              <a:rPr lang="en-US" altLang="zh-CN" sz="3500" dirty="0" smtClean="0">
                <a:latin typeface="Helvetica"/>
              </a:rPr>
              <a:t> html&gt;</a:t>
            </a:r>
            <a:r>
              <a:rPr lang="zh-CN" altLang="en-US" sz="3500" dirty="0" smtClean="0">
                <a:latin typeface="Helvetica"/>
              </a:rPr>
              <a:t>就行了。</a:t>
            </a:r>
            <a:r>
              <a:rPr lang="en-US" altLang="zh-CN" sz="3500" dirty="0" smtClean="0">
                <a:latin typeface="Helvetica"/>
              </a:rPr>
              <a:t>HTML5</a:t>
            </a:r>
            <a:r>
              <a:rPr lang="zh-CN" altLang="en-US" sz="3500" dirty="0" smtClean="0">
                <a:latin typeface="Helvetica"/>
              </a:rPr>
              <a:t>与</a:t>
            </a:r>
            <a:r>
              <a:rPr lang="en-US" altLang="zh-CN" sz="3500" dirty="0" smtClean="0">
                <a:latin typeface="Helvetica"/>
              </a:rPr>
              <a:t>HTML5</a:t>
            </a:r>
            <a:r>
              <a:rPr lang="zh-CN" altLang="en-US" sz="3500" dirty="0" smtClean="0">
                <a:latin typeface="Helvetica"/>
              </a:rPr>
              <a:t>，</a:t>
            </a:r>
            <a:r>
              <a:rPr lang="en-US" altLang="zh-CN" sz="3500" dirty="0" smtClean="0">
                <a:latin typeface="Helvetica"/>
              </a:rPr>
              <a:t>XHTML1</a:t>
            </a:r>
            <a:r>
              <a:rPr lang="zh-CN" altLang="en-US" sz="3500" dirty="0" smtClean="0">
                <a:latin typeface="Helvetica"/>
              </a:rPr>
              <a:t>兼容，但是与</a:t>
            </a:r>
            <a:r>
              <a:rPr lang="en-US" altLang="zh-CN" sz="3500" dirty="0" smtClean="0">
                <a:latin typeface="Helvetica"/>
              </a:rPr>
              <a:t>SGML</a:t>
            </a:r>
            <a:r>
              <a:rPr lang="zh-CN" altLang="en-US" sz="3500" dirty="0" smtClean="0">
                <a:latin typeface="Helvetica"/>
              </a:rPr>
              <a:t>不兼容。</a:t>
            </a:r>
            <a:br>
              <a:rPr lang="zh-CN" altLang="en-US" sz="3500" dirty="0" smtClean="0">
                <a:latin typeface="Helvetica"/>
              </a:rPr>
            </a:br>
            <a:r>
              <a:rPr lang="en-US" altLang="zh-CN" sz="3500" b="1" dirty="0" smtClean="0">
                <a:latin typeface="Helvetica"/>
              </a:rPr>
              <a:t>3. &lt;canvas&gt;</a:t>
            </a:r>
            <a:r>
              <a:rPr lang="zh-CN" altLang="en-US" sz="3500" b="1" dirty="0" smtClean="0">
                <a:latin typeface="Helvetica"/>
              </a:rPr>
              <a:t>标签替代</a:t>
            </a:r>
            <a:r>
              <a:rPr lang="en-US" altLang="zh-CN" sz="3500" b="1" dirty="0" smtClean="0">
                <a:latin typeface="Helvetica"/>
              </a:rPr>
              <a:t>Flash</a:t>
            </a:r>
            <a:r>
              <a:rPr lang="zh-CN" altLang="en-US" sz="3500" dirty="0" smtClean="0">
                <a:latin typeface="Helvetica"/>
              </a:rPr>
              <a:t/>
            </a:r>
            <a:br>
              <a:rPr lang="zh-CN" altLang="en-US" sz="3500" dirty="0" smtClean="0">
                <a:latin typeface="Helvetica"/>
              </a:rPr>
            </a:br>
            <a:r>
              <a:rPr lang="en-US" altLang="zh-CN" sz="3500" dirty="0" smtClean="0">
                <a:latin typeface="Helvetica"/>
              </a:rPr>
              <a:t>Flash</a:t>
            </a:r>
            <a:r>
              <a:rPr lang="zh-CN" altLang="en-US" sz="3500" dirty="0" smtClean="0">
                <a:latin typeface="Helvetica"/>
              </a:rPr>
              <a:t>给很多</a:t>
            </a:r>
            <a:r>
              <a:rPr lang="en-US" altLang="zh-CN" sz="3500" dirty="0" smtClean="0">
                <a:latin typeface="Helvetica"/>
              </a:rPr>
              <a:t>Web</a:t>
            </a:r>
            <a:r>
              <a:rPr lang="zh-CN" altLang="en-US" sz="3500" dirty="0" smtClean="0">
                <a:latin typeface="Helvetica"/>
              </a:rPr>
              <a:t>开发者带来了麻烦，要在网页上播放</a:t>
            </a:r>
            <a:r>
              <a:rPr lang="en-US" altLang="zh-CN" sz="3500" dirty="0" smtClean="0">
                <a:latin typeface="Helvetica"/>
              </a:rPr>
              <a:t>Flash</a:t>
            </a:r>
            <a:r>
              <a:rPr lang="zh-CN" altLang="en-US" sz="3500" dirty="0" smtClean="0">
                <a:latin typeface="Helvetica"/>
              </a:rPr>
              <a:t>需要一堆代码和插件。</a:t>
            </a:r>
            <a:r>
              <a:rPr lang="en-US" altLang="zh-CN" sz="3500" dirty="0" smtClean="0">
                <a:latin typeface="Helvetica"/>
              </a:rPr>
              <a:t>&lt;canvas&gt;</a:t>
            </a:r>
            <a:r>
              <a:rPr lang="zh-CN" altLang="en-US" sz="3500" dirty="0" smtClean="0">
                <a:latin typeface="Helvetica"/>
              </a:rPr>
              <a:t>标签使得开发者只要使用一个标签就 能和用户产生</a:t>
            </a:r>
            <a:r>
              <a:rPr lang="en-US" altLang="zh-CN" sz="3500" dirty="0" smtClean="0">
                <a:latin typeface="Helvetica"/>
              </a:rPr>
              <a:t>UI</a:t>
            </a:r>
            <a:r>
              <a:rPr lang="zh-CN" altLang="en-US" sz="3500" dirty="0" smtClean="0">
                <a:latin typeface="Helvetica"/>
              </a:rPr>
              <a:t>交互。虽然目前</a:t>
            </a:r>
            <a:r>
              <a:rPr lang="en-US" altLang="zh-CN" sz="3500" dirty="0" smtClean="0">
                <a:latin typeface="Helvetica"/>
              </a:rPr>
              <a:t>&lt;canvas&gt;</a:t>
            </a:r>
            <a:r>
              <a:rPr lang="zh-CN" altLang="en-US" sz="3500" dirty="0" smtClean="0">
                <a:latin typeface="Helvetica"/>
              </a:rPr>
              <a:t>标签还不能实现</a:t>
            </a:r>
            <a:r>
              <a:rPr lang="en-US" altLang="zh-CN" sz="3500" dirty="0" smtClean="0">
                <a:latin typeface="Helvetica"/>
              </a:rPr>
              <a:t>Flash</a:t>
            </a:r>
            <a:r>
              <a:rPr lang="zh-CN" altLang="en-US" sz="3500" dirty="0" smtClean="0">
                <a:latin typeface="Helvetica"/>
              </a:rPr>
              <a:t>的所有功能，但是很快</a:t>
            </a:r>
            <a:r>
              <a:rPr lang="en-US" altLang="zh-CN" sz="3500" dirty="0" smtClean="0">
                <a:latin typeface="Helvetica"/>
              </a:rPr>
              <a:t>&lt;canvas&gt;</a:t>
            </a:r>
            <a:r>
              <a:rPr lang="zh-CN" altLang="en-US" sz="3500" dirty="0" smtClean="0">
                <a:latin typeface="Helvetica"/>
              </a:rPr>
              <a:t>就会让 </a:t>
            </a:r>
            <a:r>
              <a:rPr lang="en-US" altLang="zh-CN" sz="3500" dirty="0" smtClean="0">
                <a:latin typeface="Helvetica"/>
              </a:rPr>
              <a:t>Flash</a:t>
            </a:r>
            <a:r>
              <a:rPr lang="zh-CN" altLang="en-US" sz="3500" dirty="0" smtClean="0">
                <a:latin typeface="Helvetica"/>
              </a:rPr>
              <a:t>看起来老土，哈哈！</a:t>
            </a:r>
            <a:br>
              <a:rPr lang="zh-CN" altLang="en-US" sz="3500" dirty="0" smtClean="0">
                <a:latin typeface="Helvetica"/>
              </a:rPr>
            </a:br>
            <a:r>
              <a:rPr lang="en-US" altLang="zh-CN" sz="3500" b="1" dirty="0" smtClean="0">
                <a:latin typeface="Helvetica"/>
              </a:rPr>
              <a:t>4. </a:t>
            </a:r>
            <a:r>
              <a:rPr lang="zh-CN" altLang="en-US" sz="3500" b="1" dirty="0" smtClean="0">
                <a:latin typeface="Helvetica"/>
              </a:rPr>
              <a:t>新增 </a:t>
            </a:r>
            <a:r>
              <a:rPr lang="en-US" altLang="zh-CN" sz="3500" b="1" dirty="0" smtClean="0">
                <a:latin typeface="Helvetica"/>
              </a:rPr>
              <a:t>&lt;header&gt; </a:t>
            </a:r>
            <a:r>
              <a:rPr lang="zh-CN" altLang="en-US" sz="3500" b="1" dirty="0" smtClean="0">
                <a:latin typeface="Helvetica"/>
              </a:rPr>
              <a:t>和 </a:t>
            </a:r>
            <a:r>
              <a:rPr lang="en-US" altLang="zh-CN" sz="3500" b="1" dirty="0" smtClean="0">
                <a:latin typeface="Helvetica"/>
              </a:rPr>
              <a:t>&lt;footer&gt;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en-US" altLang="zh-CN" sz="3500" dirty="0" smtClean="0">
                <a:latin typeface="Helvetica"/>
              </a:rPr>
              <a:t>HTML5</a:t>
            </a:r>
            <a:r>
              <a:rPr lang="zh-CN" altLang="en-US" sz="3500" dirty="0" smtClean="0">
                <a:latin typeface="Helvetica"/>
              </a:rPr>
              <a:t>设计的一个原则是更好的体现网站的语义性，所以增加了</a:t>
            </a:r>
            <a:r>
              <a:rPr lang="en-US" altLang="zh-CN" sz="3500" dirty="0" smtClean="0">
                <a:latin typeface="Helvetica"/>
              </a:rPr>
              <a:t>&lt;header&gt;</a:t>
            </a:r>
            <a:r>
              <a:rPr lang="zh-CN" altLang="en-US" sz="3500" dirty="0" smtClean="0">
                <a:latin typeface="Helvetica"/>
              </a:rPr>
              <a:t>和</a:t>
            </a:r>
            <a:r>
              <a:rPr lang="en-US" altLang="zh-CN" sz="3500" dirty="0" smtClean="0">
                <a:latin typeface="Helvetica"/>
              </a:rPr>
              <a:t>&lt;footer&gt;</a:t>
            </a:r>
            <a:r>
              <a:rPr lang="zh-CN" altLang="en-US" sz="3500" dirty="0" smtClean="0">
                <a:latin typeface="Helvetica"/>
              </a:rPr>
              <a:t>这样的标签，用来明确表示网页的结构。</a:t>
            </a:r>
            <a:br>
              <a:rPr lang="zh-CN" altLang="en-US" sz="3500" dirty="0" smtClean="0">
                <a:latin typeface="Helvetica"/>
              </a:rPr>
            </a:br>
            <a:r>
              <a:rPr lang="en-US" altLang="zh-CN" sz="3500" b="1" dirty="0" smtClean="0">
                <a:latin typeface="Helvetica"/>
              </a:rPr>
              <a:t>5. </a:t>
            </a:r>
            <a:r>
              <a:rPr lang="zh-CN" altLang="en-US" sz="3500" b="1" dirty="0" smtClean="0">
                <a:latin typeface="Helvetica"/>
              </a:rPr>
              <a:t>新增 </a:t>
            </a:r>
            <a:r>
              <a:rPr lang="en-US" altLang="zh-CN" sz="3500" b="1" dirty="0" smtClean="0">
                <a:latin typeface="Helvetica"/>
              </a:rPr>
              <a:t>&lt;section&gt; </a:t>
            </a:r>
            <a:r>
              <a:rPr lang="zh-CN" altLang="en-US" sz="3500" b="1" dirty="0" smtClean="0">
                <a:latin typeface="Helvetica"/>
              </a:rPr>
              <a:t>和 </a:t>
            </a:r>
            <a:r>
              <a:rPr lang="en-US" altLang="zh-CN" sz="3500" b="1" dirty="0" smtClean="0">
                <a:latin typeface="Helvetica"/>
              </a:rPr>
              <a:t>&lt;article&gt;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zh-CN" altLang="en-US" sz="3500" dirty="0" smtClean="0">
                <a:latin typeface="Helvetica"/>
              </a:rPr>
              <a:t>与</a:t>
            </a:r>
            <a:r>
              <a:rPr lang="en-US" altLang="zh-CN" sz="3500" dirty="0" smtClean="0">
                <a:latin typeface="Helvetica"/>
              </a:rPr>
              <a:t>&lt;header&gt;, &lt;footer&gt;</a:t>
            </a:r>
            <a:r>
              <a:rPr lang="zh-CN" altLang="en-US" sz="3500" dirty="0" smtClean="0">
                <a:latin typeface="Helvetica"/>
              </a:rPr>
              <a:t>类似，</a:t>
            </a:r>
            <a:r>
              <a:rPr lang="en-US" altLang="zh-CN" sz="3500" dirty="0" smtClean="0">
                <a:latin typeface="Helvetica"/>
              </a:rPr>
              <a:t>&lt;section&gt;</a:t>
            </a:r>
            <a:r>
              <a:rPr lang="zh-CN" altLang="en-US" sz="3500" dirty="0" smtClean="0">
                <a:latin typeface="Helvetica"/>
              </a:rPr>
              <a:t>和</a:t>
            </a:r>
            <a:r>
              <a:rPr lang="en-US" altLang="zh-CN" sz="3500" dirty="0" smtClean="0">
                <a:latin typeface="Helvetica"/>
              </a:rPr>
              <a:t>&lt;article&gt;</a:t>
            </a:r>
            <a:r>
              <a:rPr lang="zh-CN" altLang="en-US" sz="3500" dirty="0" smtClean="0">
                <a:latin typeface="Helvetica"/>
              </a:rPr>
              <a:t>也有利于清晰化网页的结构，更有利于</a:t>
            </a:r>
            <a:r>
              <a:rPr lang="en-US" altLang="zh-CN" sz="3500" dirty="0" smtClean="0">
                <a:latin typeface="Helvetica"/>
              </a:rPr>
              <a:t>SEO</a:t>
            </a:r>
            <a:r>
              <a:rPr lang="zh-CN" altLang="en-US" sz="3500" dirty="0" smtClean="0">
                <a:latin typeface="Helvetica"/>
              </a:rPr>
              <a:t>。</a:t>
            </a:r>
            <a:br>
              <a:rPr lang="zh-CN" altLang="en-US" sz="3500" dirty="0" smtClean="0">
                <a:latin typeface="Helvetica"/>
              </a:rPr>
            </a:br>
            <a:r>
              <a:rPr lang="en-US" altLang="zh-CN" sz="3500" b="1" dirty="0" smtClean="0">
                <a:latin typeface="Helvetica"/>
              </a:rPr>
              <a:t>6. </a:t>
            </a:r>
            <a:r>
              <a:rPr lang="zh-CN" altLang="en-US" sz="3500" b="1" dirty="0" smtClean="0">
                <a:latin typeface="Helvetica"/>
              </a:rPr>
              <a:t>新增 </a:t>
            </a:r>
            <a:r>
              <a:rPr lang="en-US" altLang="zh-CN" sz="3500" b="1" dirty="0" smtClean="0">
                <a:latin typeface="Helvetica"/>
              </a:rPr>
              <a:t>&lt;menu&gt; </a:t>
            </a:r>
            <a:r>
              <a:rPr lang="zh-CN" altLang="en-US" sz="3500" b="1" dirty="0" smtClean="0">
                <a:latin typeface="Helvetica"/>
              </a:rPr>
              <a:t>和 </a:t>
            </a:r>
            <a:r>
              <a:rPr lang="en-US" altLang="zh-CN" sz="3500" b="1" dirty="0" smtClean="0">
                <a:latin typeface="Helvetica"/>
              </a:rPr>
              <a:t>&lt;figure&gt;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en-US" altLang="zh-CN" sz="3500" dirty="0" smtClean="0">
                <a:latin typeface="Helvetica"/>
              </a:rPr>
              <a:t>&lt;menu&gt;</a:t>
            </a:r>
            <a:r>
              <a:rPr lang="zh-CN" altLang="en-US" sz="3500" dirty="0" smtClean="0">
                <a:latin typeface="Helvetica"/>
              </a:rPr>
              <a:t>可以被用于创建传统的菜单，也可以用于工具栏和上下文菜单。</a:t>
            </a:r>
            <a:r>
              <a:rPr lang="en-US" altLang="zh-CN" sz="3500" dirty="0" smtClean="0">
                <a:latin typeface="Helvetica"/>
              </a:rPr>
              <a:t>&lt;figure&gt;</a:t>
            </a:r>
            <a:r>
              <a:rPr lang="zh-CN" altLang="en-US" sz="3500" dirty="0" smtClean="0">
                <a:latin typeface="Helvetica"/>
              </a:rPr>
              <a:t>标签使得网页文字和图片的排版更专业。</a:t>
            </a:r>
            <a:br>
              <a:rPr lang="zh-CN" altLang="en-US" sz="3500" dirty="0" smtClean="0">
                <a:latin typeface="Helvetica"/>
              </a:rPr>
            </a:br>
            <a:r>
              <a:rPr lang="en-US" altLang="zh-CN" sz="3500" b="1" dirty="0" smtClean="0">
                <a:latin typeface="Helvetica"/>
              </a:rPr>
              <a:t>7. </a:t>
            </a:r>
            <a:r>
              <a:rPr lang="zh-CN" altLang="en-US" sz="3500" b="1" dirty="0" smtClean="0">
                <a:latin typeface="Helvetica"/>
              </a:rPr>
              <a:t>新增 </a:t>
            </a:r>
            <a:r>
              <a:rPr lang="en-US" altLang="zh-CN" sz="3500" b="1" dirty="0" smtClean="0">
                <a:latin typeface="Helvetica"/>
              </a:rPr>
              <a:t>&lt;audio&gt; </a:t>
            </a:r>
            <a:r>
              <a:rPr lang="zh-CN" altLang="en-US" sz="3500" b="1" dirty="0" smtClean="0">
                <a:latin typeface="Helvetica"/>
              </a:rPr>
              <a:t>和 </a:t>
            </a:r>
            <a:r>
              <a:rPr lang="en-US" altLang="zh-CN" sz="3500" b="1" dirty="0" smtClean="0">
                <a:latin typeface="Helvetica"/>
              </a:rPr>
              <a:t>&lt;video&gt;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zh-CN" altLang="en-US" sz="3500" dirty="0" smtClean="0">
                <a:latin typeface="Helvetica"/>
              </a:rPr>
              <a:t>这两个标签可能是</a:t>
            </a:r>
            <a:r>
              <a:rPr lang="en-US" altLang="zh-CN" sz="3500" dirty="0" smtClean="0">
                <a:latin typeface="Helvetica"/>
              </a:rPr>
              <a:t>HTML5</a:t>
            </a:r>
            <a:r>
              <a:rPr lang="zh-CN" altLang="en-US" sz="3500" dirty="0" smtClean="0">
                <a:latin typeface="Helvetica"/>
              </a:rPr>
              <a:t>里面最有用的两个标签了。顾名思义，这两个标签是用来播放音频和视频的。</a:t>
            </a:r>
            <a:br>
              <a:rPr lang="zh-CN" altLang="en-US" sz="3500" dirty="0" smtClean="0">
                <a:latin typeface="Helvetica"/>
              </a:rPr>
            </a:br>
            <a:r>
              <a:rPr lang="en-US" altLang="zh-CN" sz="3500" b="1" dirty="0" smtClean="0">
                <a:latin typeface="Helvetica"/>
              </a:rPr>
              <a:t>8. </a:t>
            </a:r>
            <a:r>
              <a:rPr lang="zh-CN" altLang="en-US" sz="3500" b="1" dirty="0" smtClean="0">
                <a:latin typeface="Helvetica"/>
              </a:rPr>
              <a:t>全新的表单</a:t>
            </a:r>
            <a:r>
              <a:rPr lang="zh-CN" altLang="en-US" sz="3500" dirty="0" smtClean="0">
                <a:latin typeface="Helvetica"/>
              </a:rPr>
              <a:t/>
            </a:r>
            <a:br>
              <a:rPr lang="zh-CN" altLang="en-US" sz="3500" dirty="0" smtClean="0">
                <a:latin typeface="Helvetica"/>
              </a:rPr>
            </a:br>
            <a:r>
              <a:rPr lang="en-US" altLang="zh-CN" sz="3500" dirty="0" smtClean="0">
                <a:latin typeface="Helvetica"/>
              </a:rPr>
              <a:t>HTML5</a:t>
            </a:r>
            <a:r>
              <a:rPr lang="zh-CN" altLang="en-US" sz="3500" dirty="0" smtClean="0">
                <a:latin typeface="Helvetica"/>
              </a:rPr>
              <a:t>对 </a:t>
            </a:r>
            <a:r>
              <a:rPr lang="en-US" altLang="zh-CN" sz="3500" dirty="0" smtClean="0">
                <a:latin typeface="Helvetica"/>
              </a:rPr>
              <a:t>&lt;form&gt; </a:t>
            </a:r>
            <a:r>
              <a:rPr lang="zh-CN" altLang="en-US" sz="3500" dirty="0" smtClean="0">
                <a:latin typeface="Helvetica"/>
              </a:rPr>
              <a:t>和 </a:t>
            </a:r>
            <a:r>
              <a:rPr lang="en-US" altLang="zh-CN" sz="3500" dirty="0" smtClean="0">
                <a:latin typeface="Helvetica"/>
              </a:rPr>
              <a:t>&lt;</a:t>
            </a:r>
            <a:r>
              <a:rPr lang="en-US" altLang="zh-CN" sz="3500" dirty="0" err="1" smtClean="0">
                <a:latin typeface="Helvetica"/>
              </a:rPr>
              <a:t>forminput</a:t>
            </a:r>
            <a:r>
              <a:rPr lang="en-US" altLang="zh-CN" sz="3500" dirty="0" smtClean="0">
                <a:latin typeface="Helvetica"/>
              </a:rPr>
              <a:t>&gt; </a:t>
            </a:r>
            <a:r>
              <a:rPr lang="zh-CN" altLang="en-US" sz="3500" dirty="0" smtClean="0">
                <a:latin typeface="Helvetica"/>
              </a:rPr>
              <a:t>标签进行了大量修改，添加了很多新的属性，也修改了很多属性。</a:t>
            </a:r>
            <a:br>
              <a:rPr lang="zh-CN" altLang="en-US" sz="3500" dirty="0" smtClean="0">
                <a:latin typeface="Helvetica"/>
              </a:rPr>
            </a:br>
            <a:r>
              <a:rPr lang="en-US" altLang="zh-CN" sz="3500" b="1" dirty="0" smtClean="0">
                <a:latin typeface="Helvetica"/>
              </a:rPr>
              <a:t>9. </a:t>
            </a:r>
            <a:r>
              <a:rPr lang="zh-CN" altLang="en-US" sz="3500" b="1" dirty="0" smtClean="0">
                <a:latin typeface="Helvetica"/>
              </a:rPr>
              <a:t>删除 </a:t>
            </a:r>
            <a:r>
              <a:rPr lang="en-US" altLang="zh-CN" sz="3500" b="1" dirty="0" smtClean="0">
                <a:latin typeface="Helvetica"/>
              </a:rPr>
              <a:t>&lt;b&gt; </a:t>
            </a:r>
            <a:r>
              <a:rPr lang="zh-CN" altLang="en-US" sz="3500" b="1" dirty="0" smtClean="0">
                <a:latin typeface="Helvetica"/>
              </a:rPr>
              <a:t>和 </a:t>
            </a:r>
            <a:r>
              <a:rPr lang="en-US" altLang="zh-CN" sz="3500" b="1" dirty="0" smtClean="0">
                <a:latin typeface="Helvetica"/>
              </a:rPr>
              <a:t>&lt;font&gt;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zh-CN" altLang="en-US" sz="3500" dirty="0" smtClean="0">
                <a:latin typeface="Helvetica"/>
              </a:rPr>
              <a:t>这个改进我还无法理解。我不认为删除这两个标签对代码的改进有很大的帮助。官方的解释是应该用</a:t>
            </a:r>
            <a:r>
              <a:rPr lang="en-US" altLang="zh-CN" sz="3500" dirty="0" smtClean="0">
                <a:latin typeface="Helvetica"/>
              </a:rPr>
              <a:t>CSS</a:t>
            </a:r>
            <a:r>
              <a:rPr lang="zh-CN" altLang="en-US" sz="3500" dirty="0" smtClean="0">
                <a:latin typeface="Helvetica"/>
              </a:rPr>
              <a:t>来替代这两个标签。但我还是觉得对于简单的文本，这两个标签还是很方便的。</a:t>
            </a:r>
            <a:br>
              <a:rPr lang="zh-CN" altLang="en-US" sz="3500" dirty="0" smtClean="0">
                <a:latin typeface="Helvetica"/>
              </a:rPr>
            </a:br>
            <a:r>
              <a:rPr lang="en-US" altLang="zh-CN" sz="3500" b="1" dirty="0" smtClean="0">
                <a:latin typeface="Helvetica"/>
              </a:rPr>
              <a:t>10. </a:t>
            </a:r>
            <a:r>
              <a:rPr lang="zh-CN" altLang="en-US" sz="3500" b="1" dirty="0" smtClean="0">
                <a:latin typeface="Helvetica"/>
              </a:rPr>
              <a:t>删除 </a:t>
            </a:r>
            <a:r>
              <a:rPr lang="en-US" altLang="zh-CN" sz="3500" b="1" dirty="0" smtClean="0">
                <a:latin typeface="Helvetica"/>
              </a:rPr>
              <a:t>&lt;frame&gt;, &lt;center&gt;, &lt;big&gt; </a:t>
            </a:r>
            <a:r>
              <a:rPr lang="zh-CN" altLang="en-US" sz="3500" b="1" dirty="0" smtClean="0">
                <a:latin typeface="Helvetica"/>
              </a:rPr>
              <a:t>标签</a:t>
            </a:r>
            <a:r>
              <a:rPr lang="zh-CN" altLang="en-US" sz="3500" dirty="0" smtClean="0">
                <a:latin typeface="Helvetica"/>
              </a:rPr>
              <a:t/>
            </a:r>
            <a:br>
              <a:rPr lang="zh-CN" altLang="en-US" sz="3500" dirty="0" smtClean="0">
                <a:latin typeface="Helvetica"/>
              </a:rPr>
            </a:br>
            <a:r>
              <a:rPr lang="zh-CN" altLang="en-US" sz="3500" dirty="0" smtClean="0">
                <a:latin typeface="Helvetica"/>
              </a:rPr>
              <a:t>我已经记不得上次是什么时候使用这些标签了。</a:t>
            </a:r>
          </a:p>
          <a:p>
            <a:pPr marL="0" lvl="0" indent="0" defTabSz="457200">
              <a:lnSpc>
                <a:spcPct val="150000"/>
              </a:lnSpc>
              <a:spcBef>
                <a:spcPts val="800"/>
              </a:spcBef>
              <a:buSzTx/>
              <a:buNone/>
              <a:defRPr sz="1800">
                <a:solidFill>
                  <a:srgbClr val="000000"/>
                </a:solidFill>
              </a:defRPr>
            </a:pPr>
            <a:endParaRPr sz="2200" dirty="0">
              <a:latin typeface="Helvetica"/>
              <a:ea typeface="Helvetica"/>
              <a:cs typeface="Helvetica"/>
              <a:sym typeface="Helvetica"/>
            </a:endParaRPr>
          </a:p>
        </p:txBody>
      </p:sp>
      <p:sp>
        <p:nvSpPr>
          <p:cNvPr id="70" name="Shape 7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W3C标准-结构标准</a:t>
            </a:r>
          </a:p>
        </p:txBody>
      </p:sp>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89" name="Shape 89"/>
          <p:cNvSpPr>
            <a:spLocks noGrp="1"/>
          </p:cNvSpPr>
          <p:nvPr>
            <p:ph type="body" idx="1"/>
          </p:nvPr>
        </p:nvSpPr>
        <p:spPr>
          <a:xfrm>
            <a:off x="1127521" y="2132133"/>
            <a:ext cx="10748865" cy="1802238"/>
          </a:xfrm>
          <a:prstGeom prst="rect">
            <a:avLst/>
          </a:prstGeom>
        </p:spPr>
        <p:txBody>
          <a:bodyPr anchor="t"/>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HTML—— WEB应用的基石</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HTML 4 与 HTML 5 结构区别</a:t>
            </a:r>
          </a:p>
        </p:txBody>
      </p:sp>
      <p:sp>
        <p:nvSpPr>
          <p:cNvPr id="90" name="Shape 9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W3C标准-结构标准</a:t>
            </a:r>
          </a:p>
        </p:txBody>
      </p:sp>
      <p:pic>
        <p:nvPicPr>
          <p:cNvPr id="91" name="图片 90"/>
          <p:cNvPicPr/>
          <p:nvPr/>
        </p:nvPicPr>
        <p:blipFill>
          <a:blip r:embed="rId3">
            <a:extLst/>
          </a:blip>
          <a:stretch>
            <a:fillRect/>
          </a:stretch>
        </p:blipFill>
        <p:spPr>
          <a:xfrm>
            <a:off x="1213114" y="3658345"/>
            <a:ext cx="10591272" cy="5257807"/>
          </a:xfrm>
          <a:prstGeom prst="rect">
            <a:avLst/>
          </a:prstGeom>
        </p:spPr>
      </p:pic>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99" name="Shape 99"/>
          <p:cNvSpPr>
            <a:spLocks noGrp="1"/>
          </p:cNvSpPr>
          <p:nvPr>
            <p:ph type="body" idx="1"/>
          </p:nvPr>
        </p:nvSpPr>
        <p:spPr>
          <a:xfrm>
            <a:off x="1127521" y="2132133"/>
            <a:ext cx="10748865" cy="1683672"/>
          </a:xfrm>
          <a:prstGeom prst="rect">
            <a:avLst/>
          </a:prstGeom>
        </p:spPr>
        <p:txBody>
          <a:bodyPr anchor="t"/>
          <a:lstStyle>
            <a:lvl1pPr>
              <a:buBlip>
                <a:blip r:embed="rId2"/>
              </a:buBlip>
              <a:defRPr>
                <a:latin typeface="Helvetica"/>
                <a:ea typeface="Helvetica"/>
                <a:cs typeface="Helvetica"/>
                <a:sym typeface="Helvetica"/>
              </a:defRPr>
            </a:lvl1pPr>
          </a:lstStyle>
          <a:p>
            <a:pPr lvl="0">
              <a:defRPr sz="1800">
                <a:solidFill>
                  <a:srgbClr val="000000"/>
                </a:solidFill>
              </a:defRPr>
            </a:pPr>
            <a:r>
              <a:rPr sz="3000" dirty="0">
                <a:solidFill>
                  <a:srgbClr val="3E231A"/>
                </a:solidFill>
              </a:rPr>
              <a:t>CSS—— 程序员的画笔</a:t>
            </a:r>
          </a:p>
        </p:txBody>
      </p:sp>
      <p:sp>
        <p:nvSpPr>
          <p:cNvPr id="100" name="Shape 10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W3C标准-表现标准</a:t>
            </a:r>
          </a:p>
        </p:txBody>
      </p:sp>
      <p:pic>
        <p:nvPicPr>
          <p:cNvPr id="101" name="image1.gif"/>
          <p:cNvPicPr/>
          <p:nvPr/>
        </p:nvPicPr>
        <p:blipFill>
          <a:blip r:embed="rId3">
            <a:extLst/>
          </a:blip>
          <a:stretch>
            <a:fillRect/>
          </a:stretch>
        </p:blipFill>
        <p:spPr>
          <a:xfrm>
            <a:off x="1207772" y="3785219"/>
            <a:ext cx="4306012" cy="1468240"/>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102" name="图片 101"/>
          <p:cNvPicPr/>
          <p:nvPr/>
        </p:nvPicPr>
        <p:blipFill>
          <a:blip r:embed="rId4">
            <a:extLst/>
          </a:blip>
          <a:stretch>
            <a:fillRect/>
          </a:stretch>
        </p:blipFill>
        <p:spPr>
          <a:xfrm>
            <a:off x="6469686" y="2063750"/>
            <a:ext cx="5539128" cy="6980096"/>
          </a:xfrm>
          <a:prstGeom prst="rect">
            <a:avLst/>
          </a:prstGeom>
        </p:spPr>
      </p:pic>
    </p:spTree>
  </p:cSld>
  <p:clrMapOvr>
    <a:masterClrMapping/>
  </p:clrMapOvr>
  <p:transition spd="med">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99" name="Shape 99"/>
          <p:cNvSpPr>
            <a:spLocks noGrp="1"/>
          </p:cNvSpPr>
          <p:nvPr>
            <p:ph type="body" idx="1"/>
          </p:nvPr>
        </p:nvSpPr>
        <p:spPr>
          <a:xfrm>
            <a:off x="1127521" y="2132132"/>
            <a:ext cx="10748865" cy="6388005"/>
          </a:xfrm>
          <a:prstGeom prst="rect">
            <a:avLst/>
          </a:prstGeom>
        </p:spPr>
        <p:txBody>
          <a:bodyPr anchor="t"/>
          <a:lstStyle>
            <a:lvl1pPr>
              <a:buBlip>
                <a:blip r:embed="rId2"/>
              </a:buBlip>
              <a:defRPr>
                <a:latin typeface="Helvetica"/>
                <a:ea typeface="Helvetica"/>
                <a:cs typeface="Helvetica"/>
                <a:sym typeface="Helvetica"/>
              </a:defRPr>
            </a:lvl1pPr>
          </a:lstStyle>
          <a:p>
            <a:pPr lvl="0">
              <a:defRPr sz="1800">
                <a:solidFill>
                  <a:srgbClr val="000000"/>
                </a:solidFill>
              </a:defRPr>
            </a:pPr>
            <a:r>
              <a:rPr sz="3000" dirty="0">
                <a:solidFill>
                  <a:srgbClr val="3E231A"/>
                </a:solidFill>
              </a:rPr>
              <a:t>CSS—— </a:t>
            </a:r>
            <a:r>
              <a:rPr sz="3000" dirty="0" smtClean="0">
                <a:solidFill>
                  <a:srgbClr val="3E231A"/>
                </a:solidFill>
              </a:rPr>
              <a:t>程序员的画笔</a:t>
            </a:r>
            <a:endParaRPr lang="en-US" sz="3000" dirty="0" smtClean="0">
              <a:solidFill>
                <a:srgbClr val="3E231A"/>
              </a:solidFill>
            </a:endParaRPr>
          </a:p>
          <a:p>
            <a:pPr lvl="0">
              <a:defRPr sz="1800">
                <a:solidFill>
                  <a:srgbClr val="000000"/>
                </a:solidFill>
              </a:defRPr>
            </a:pPr>
            <a:endParaRPr lang="en-US" dirty="0" smtClean="0"/>
          </a:p>
          <a:p>
            <a:pPr lvl="0">
              <a:defRPr sz="1800">
                <a:solidFill>
                  <a:srgbClr val="000000"/>
                </a:solidFill>
              </a:defRPr>
            </a:pPr>
            <a:r>
              <a:rPr lang="en-US" sz="1800" dirty="0" err="1" smtClean="0">
                <a:solidFill>
                  <a:srgbClr val="3E231A"/>
                </a:solidFill>
              </a:rPr>
              <a:t>Css</a:t>
            </a:r>
            <a:r>
              <a:rPr lang="zh-CN" altLang="en-US" sz="1800" dirty="0" smtClean="0">
                <a:solidFill>
                  <a:srgbClr val="3E231A"/>
                </a:solidFill>
              </a:rPr>
              <a:t>样式：</a:t>
            </a:r>
            <a:r>
              <a:rPr lang="zh-CN" altLang="en-US" sz="1800" dirty="0" smtClean="0"/>
              <a:t>内联样式、嵌入样式、外部</a:t>
            </a:r>
            <a:r>
              <a:rPr lang="zh-CN" altLang="en-US" sz="1800" dirty="0" smtClean="0"/>
              <a:t>样式</a:t>
            </a:r>
            <a:endParaRPr lang="en-US" altLang="zh-CN" sz="1800" dirty="0" smtClean="0"/>
          </a:p>
          <a:p>
            <a:pPr lvl="3">
              <a:defRPr sz="1800">
                <a:solidFill>
                  <a:srgbClr val="000000"/>
                </a:solidFill>
              </a:defRPr>
            </a:pPr>
            <a:r>
              <a:rPr lang="zh-CN" altLang="en-US" sz="1800" dirty="0" smtClean="0">
                <a:solidFill>
                  <a:srgbClr val="3E231A"/>
                </a:solidFill>
              </a:rPr>
              <a:t>优先级：就近原则</a:t>
            </a:r>
            <a:endParaRPr lang="en-US" altLang="zh-CN" sz="1800" dirty="0" smtClean="0">
              <a:solidFill>
                <a:srgbClr val="3E231A"/>
              </a:solidFill>
            </a:endParaRPr>
          </a:p>
          <a:p>
            <a:pPr lvl="0">
              <a:defRPr sz="1800">
                <a:solidFill>
                  <a:srgbClr val="000000"/>
                </a:solidFill>
              </a:defRPr>
            </a:pPr>
            <a:r>
              <a:rPr lang="en-US" dirty="0" err="1" smtClean="0"/>
              <a:t>Css</a:t>
            </a:r>
            <a:r>
              <a:rPr lang="en-US" dirty="0" smtClean="0"/>
              <a:t> </a:t>
            </a:r>
            <a:r>
              <a:rPr lang="zh-CN" altLang="en-US" dirty="0" smtClean="0"/>
              <a:t>选择器：</a:t>
            </a:r>
            <a:r>
              <a:rPr lang="en-US" altLang="zh-CN" dirty="0" smtClean="0"/>
              <a:t>id</a:t>
            </a:r>
            <a:r>
              <a:rPr lang="zh-CN" altLang="en-US" dirty="0" smtClean="0"/>
              <a:t>选择器、</a:t>
            </a:r>
            <a:r>
              <a:rPr lang="en-US" altLang="zh-CN" dirty="0" smtClean="0"/>
              <a:t>class</a:t>
            </a:r>
            <a:r>
              <a:rPr lang="zh-CN" altLang="en-US" dirty="0" smtClean="0"/>
              <a:t>选择器、标签选择器、属性选择器、伪类选择器、伪元素选择器</a:t>
            </a:r>
            <a:endParaRPr lang="en-US" altLang="zh-CN" dirty="0" smtClean="0"/>
          </a:p>
          <a:p>
            <a:pPr lvl="3">
              <a:defRPr sz="1800">
                <a:solidFill>
                  <a:srgbClr val="000000"/>
                </a:solidFill>
              </a:defRPr>
            </a:pPr>
            <a:r>
              <a:rPr lang="en-US" altLang="zh-CN" sz="1800" dirty="0" smtClean="0">
                <a:latin typeface="Helvetica"/>
              </a:rPr>
              <a:t>CSS</a:t>
            </a:r>
            <a:r>
              <a:rPr lang="zh-CN" altLang="en-US" sz="1800" dirty="0" smtClean="0">
                <a:latin typeface="Helvetica"/>
              </a:rPr>
              <a:t>特殊性</a:t>
            </a:r>
            <a:r>
              <a:rPr lang="zh-CN" altLang="en-US" sz="1800" b="1" dirty="0" smtClean="0">
                <a:latin typeface="Helvetica"/>
              </a:rPr>
              <a:t/>
            </a:r>
            <a:br>
              <a:rPr lang="zh-CN" altLang="en-US" sz="1800" b="1" dirty="0" smtClean="0">
                <a:latin typeface="Helvetica"/>
              </a:rPr>
            </a:br>
            <a:r>
              <a:rPr lang="zh-CN" altLang="en-US" sz="1800" dirty="0" smtClean="0">
                <a:latin typeface="Helvetica"/>
              </a:rPr>
              <a:t>选择器的特殊性分为</a:t>
            </a:r>
            <a:r>
              <a:rPr lang="en-US" altLang="zh-CN" sz="1800" dirty="0" smtClean="0">
                <a:latin typeface="Helvetica"/>
              </a:rPr>
              <a:t>4</a:t>
            </a:r>
            <a:r>
              <a:rPr lang="zh-CN" altLang="en-US" sz="1800" dirty="0" smtClean="0">
                <a:latin typeface="Helvetica"/>
              </a:rPr>
              <a:t>个等级，</a:t>
            </a:r>
            <a:r>
              <a:rPr lang="en-US" altLang="zh-CN" sz="1800" dirty="0" smtClean="0">
                <a:latin typeface="Helvetica"/>
              </a:rPr>
              <a:t>a b c d</a:t>
            </a:r>
            <a:r>
              <a:rPr lang="zh-CN" altLang="en-US" sz="1800" dirty="0" smtClean="0">
                <a:latin typeface="Helvetica"/>
              </a:rPr>
              <a:t>，从左到右，越左边的越优先</a:t>
            </a:r>
            <a:r>
              <a:rPr lang="en-US" altLang="zh-CN" sz="1800" dirty="0" smtClean="0">
                <a:latin typeface="Helvetica"/>
              </a:rPr>
              <a:t>, </a:t>
            </a:r>
            <a:r>
              <a:rPr lang="zh-CN" altLang="en-US" sz="1800" dirty="0" smtClean="0">
                <a:latin typeface="Helvetica"/>
              </a:rPr>
              <a:t>如果一个选择器规则有多个相同类型选择器，则</a:t>
            </a:r>
            <a:r>
              <a:rPr lang="en-US" altLang="zh-CN" sz="1800" dirty="0" smtClean="0">
                <a:latin typeface="Helvetica"/>
              </a:rPr>
              <a:t>+1</a:t>
            </a:r>
            <a:r>
              <a:rPr lang="zh-CN" altLang="en-US" sz="1800" dirty="0" smtClean="0">
                <a:latin typeface="Helvetica"/>
              </a:rPr>
              <a:t>。</a:t>
            </a:r>
            <a:br>
              <a:rPr lang="zh-CN" altLang="en-US" sz="1800" dirty="0" smtClean="0">
                <a:latin typeface="Helvetica"/>
              </a:rPr>
            </a:br>
            <a:r>
              <a:rPr lang="zh-CN" altLang="en-US" sz="1800" dirty="0" smtClean="0">
                <a:latin typeface="Helvetica"/>
              </a:rPr>
              <a:t>如果是</a:t>
            </a:r>
            <a:r>
              <a:rPr lang="en-US" altLang="zh-CN" sz="1800" dirty="0" smtClean="0">
                <a:latin typeface="Helvetica"/>
              </a:rPr>
              <a:t>HTML</a:t>
            </a:r>
            <a:r>
              <a:rPr lang="zh-CN" altLang="en-US" sz="1800" dirty="0" smtClean="0">
                <a:latin typeface="Helvetica"/>
              </a:rPr>
              <a:t>内样式，那么特殊性最优先，</a:t>
            </a:r>
            <a:r>
              <a:rPr lang="en-US" altLang="zh-CN" sz="1800" dirty="0" smtClean="0">
                <a:latin typeface="Helvetica"/>
              </a:rPr>
              <a:t>a=1</a:t>
            </a:r>
            <a:r>
              <a:rPr lang="zh-CN" altLang="en-US" sz="1800" dirty="0" smtClean="0">
                <a:latin typeface="Helvetica"/>
              </a:rPr>
              <a:t/>
            </a:r>
            <a:br>
              <a:rPr lang="zh-CN" altLang="en-US" sz="1800" dirty="0" smtClean="0">
                <a:latin typeface="Helvetica"/>
              </a:rPr>
            </a:br>
            <a:r>
              <a:rPr lang="en-US" altLang="zh-CN" sz="1800" dirty="0" smtClean="0">
                <a:latin typeface="Helvetica"/>
              </a:rPr>
              <a:t>id</a:t>
            </a:r>
            <a:r>
              <a:rPr lang="zh-CN" altLang="en-US" sz="1800" dirty="0" smtClean="0">
                <a:latin typeface="Helvetica"/>
              </a:rPr>
              <a:t>选择器的特殊性是</a:t>
            </a:r>
            <a:r>
              <a:rPr lang="en-US" altLang="zh-CN" sz="1800" dirty="0" smtClean="0">
                <a:latin typeface="Helvetica"/>
              </a:rPr>
              <a:t>b</a:t>
            </a:r>
            <a:r>
              <a:rPr lang="zh-CN" altLang="en-US" sz="1800" dirty="0" smtClean="0">
                <a:latin typeface="Helvetica"/>
              </a:rPr>
              <a:t>，</a:t>
            </a:r>
            <a:br>
              <a:rPr lang="zh-CN" altLang="en-US" sz="1800" dirty="0" smtClean="0">
                <a:latin typeface="Helvetica"/>
              </a:rPr>
            </a:br>
            <a:r>
              <a:rPr lang="zh-CN" altLang="en-US" sz="1800" dirty="0" smtClean="0">
                <a:latin typeface="Helvetica"/>
              </a:rPr>
              <a:t>类选择器、伪类选择器、属性选择器为</a:t>
            </a:r>
            <a:r>
              <a:rPr lang="en-US" altLang="zh-CN" sz="1800" dirty="0" smtClean="0">
                <a:latin typeface="Helvetica"/>
              </a:rPr>
              <a:t>c</a:t>
            </a:r>
            <a:r>
              <a:rPr lang="zh-CN" altLang="en-US" sz="1800" dirty="0" smtClean="0">
                <a:latin typeface="Helvetica"/>
              </a:rPr>
              <a:t/>
            </a:r>
            <a:br>
              <a:rPr lang="zh-CN" altLang="en-US" sz="1800" dirty="0" smtClean="0">
                <a:latin typeface="Helvetica"/>
              </a:rPr>
            </a:br>
            <a:r>
              <a:rPr lang="zh-CN" altLang="en-US" sz="1800" dirty="0" smtClean="0">
                <a:latin typeface="Helvetica"/>
              </a:rPr>
              <a:t>标签选择器、伪元素选择器为</a:t>
            </a:r>
            <a:r>
              <a:rPr lang="en-US" altLang="zh-CN" sz="1800" dirty="0" smtClean="0">
                <a:latin typeface="Helvetica"/>
              </a:rPr>
              <a:t>d</a:t>
            </a:r>
            <a:endParaRPr lang="en-US" altLang="zh-CN" dirty="0" smtClean="0">
              <a:latin typeface="Helvetica"/>
            </a:endParaRPr>
          </a:p>
          <a:p>
            <a:pPr lvl="3">
              <a:defRPr sz="1800">
                <a:solidFill>
                  <a:srgbClr val="000000"/>
                </a:solidFill>
              </a:defRPr>
            </a:pPr>
            <a:r>
              <a:rPr lang="en-US" altLang="zh-CN" sz="1800" dirty="0" smtClean="0">
                <a:latin typeface="Helvetica"/>
              </a:rPr>
              <a:t>CSS</a:t>
            </a:r>
            <a:r>
              <a:rPr lang="zh-CN" altLang="en-US" sz="1800" dirty="0" smtClean="0">
                <a:latin typeface="Helvetica"/>
              </a:rPr>
              <a:t>中还有一种东西可以无视特殊性，那就是</a:t>
            </a:r>
            <a:r>
              <a:rPr lang="en-US" altLang="zh-CN" sz="1800" dirty="0" smtClean="0">
                <a:latin typeface="Helvetica"/>
              </a:rPr>
              <a:t>!important</a:t>
            </a:r>
            <a:r>
              <a:rPr lang="zh-CN" altLang="en-US" sz="1800" dirty="0" smtClean="0">
                <a:latin typeface="Helvetica"/>
              </a:rPr>
              <a:t>，使用此标记的</a:t>
            </a:r>
            <a:r>
              <a:rPr lang="en-US" altLang="zh-CN" sz="1800" dirty="0" smtClean="0">
                <a:latin typeface="Helvetica"/>
              </a:rPr>
              <a:t>CSS</a:t>
            </a:r>
            <a:r>
              <a:rPr lang="zh-CN" altLang="en-US" sz="1800" dirty="0" smtClean="0">
                <a:latin typeface="Helvetica"/>
              </a:rPr>
              <a:t>属性总是最优先的。</a:t>
            </a:r>
            <a:endParaRPr lang="en-US" altLang="zh-CN" dirty="0" smtClean="0">
              <a:latin typeface="Helvetica"/>
            </a:endParaRPr>
          </a:p>
          <a:p>
            <a:pPr lvl="0">
              <a:defRPr sz="1800">
                <a:solidFill>
                  <a:srgbClr val="000000"/>
                </a:solidFill>
              </a:defRPr>
            </a:pPr>
            <a:endParaRPr sz="3000" dirty="0">
              <a:solidFill>
                <a:srgbClr val="3E231A"/>
              </a:solidFill>
            </a:endParaRPr>
          </a:p>
        </p:txBody>
      </p:sp>
      <p:sp>
        <p:nvSpPr>
          <p:cNvPr id="100" name="Shape 10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W3C标准-表现标准</a:t>
            </a:r>
          </a:p>
        </p:txBody>
      </p:sp>
    </p:spTree>
  </p:cSld>
  <p:clrMapOvr>
    <a:masterClrMapping/>
  </p:clrMapOvr>
  <p:transition spd="med">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前端技术</a:t>
            </a:r>
          </a:p>
        </p:txBody>
      </p:sp>
      <p:sp>
        <p:nvSpPr>
          <p:cNvPr id="105" name="Shape 105"/>
          <p:cNvSpPr>
            <a:spLocks noGrp="1"/>
          </p:cNvSpPr>
          <p:nvPr>
            <p:ph type="body" idx="1"/>
          </p:nvPr>
        </p:nvSpPr>
        <p:spPr>
          <a:xfrm>
            <a:off x="1127521" y="2132133"/>
            <a:ext cx="6696523" cy="6632951"/>
          </a:xfrm>
          <a:prstGeom prst="rect">
            <a:avLst/>
          </a:prstGeom>
        </p:spPr>
        <p:txBody>
          <a:bodyPr anchor="t"/>
          <a:lstStyle/>
          <a:p>
            <a:pPr lvl="0">
              <a:buBlip>
                <a:blip r:embed="rId2"/>
              </a:buBlip>
              <a:defRPr sz="1800">
                <a:solidFill>
                  <a:srgbClr val="000000"/>
                </a:solidFill>
              </a:defRPr>
            </a:pPr>
            <a:r>
              <a:rPr sz="3000" dirty="0">
                <a:solidFill>
                  <a:srgbClr val="3E231A"/>
                </a:solidFill>
                <a:latin typeface="Helvetica"/>
                <a:ea typeface="Helvetica"/>
                <a:cs typeface="Helvetica"/>
                <a:sym typeface="Helvetica"/>
              </a:rPr>
              <a:t>CSS—— 程序员的画笔</a:t>
            </a:r>
          </a:p>
          <a:p>
            <a:pPr marL="0" lvl="0" indent="0">
              <a:lnSpc>
                <a:spcPct val="150000"/>
              </a:lnSpc>
              <a:buSzTx/>
              <a:buNone/>
              <a:defRPr sz="1800">
                <a:solidFill>
                  <a:srgbClr val="000000"/>
                </a:solidFill>
              </a:defRPr>
            </a:pPr>
            <a:r>
              <a:rPr sz="2200" dirty="0">
                <a:solidFill>
                  <a:srgbClr val="3E231A"/>
                </a:solidFill>
                <a:latin typeface="Helvetica"/>
                <a:ea typeface="Helvetica"/>
                <a:cs typeface="Helvetica"/>
                <a:sym typeface="Helvetica"/>
              </a:rPr>
              <a:t>CSS 3.0 重要模块</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选择器——新的伪类 :last-child，属性选择器 [att^=“value"]</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框模型——box-sizing</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背景和边框——多背景图，border-image，border-radius</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文本效果——text-shadow，@font-face属性</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2D/3D 转换——transform</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动画——创建动画 @keyframes，animation</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多列布局—— column-count，column-gap，column-rule</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用户界面——调整元素尺寸resize</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a:t>
            </a:r>
          </a:p>
        </p:txBody>
      </p:sp>
      <p:sp>
        <p:nvSpPr>
          <p:cNvPr id="106" name="Shape 106"/>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W3C标准-表现标准</a:t>
            </a:r>
          </a:p>
        </p:txBody>
      </p:sp>
      <p:pic>
        <p:nvPicPr>
          <p:cNvPr id="107" name="图片 106"/>
          <p:cNvPicPr/>
          <p:nvPr/>
        </p:nvPicPr>
        <p:blipFill>
          <a:blip r:embed="rId3">
            <a:extLst/>
          </a:blip>
          <a:stretch>
            <a:fillRect/>
          </a:stretch>
        </p:blipFill>
        <p:spPr>
          <a:xfrm>
            <a:off x="7797800" y="3604534"/>
            <a:ext cx="4552042" cy="1937908"/>
          </a:xfrm>
          <a:prstGeom prst="rect">
            <a:avLst/>
          </a:prstGeom>
        </p:spPr>
      </p:pic>
      <p:pic>
        <p:nvPicPr>
          <p:cNvPr id="108" name="图片 107"/>
          <p:cNvPicPr/>
          <p:nvPr/>
        </p:nvPicPr>
        <p:blipFill>
          <a:blip r:embed="rId4">
            <a:extLst/>
          </a:blip>
          <a:stretch>
            <a:fillRect/>
          </a:stretch>
        </p:blipFill>
        <p:spPr>
          <a:xfrm>
            <a:off x="7803981" y="5838966"/>
            <a:ext cx="4539679" cy="1261267"/>
          </a:xfrm>
          <a:prstGeom prst="rect">
            <a:avLst/>
          </a:prstGeom>
        </p:spPr>
      </p:pic>
    </p:spTree>
  </p:cSld>
  <p:clrMapOvr>
    <a:masterClrMapping/>
  </p:clrMapOvr>
  <p:transition spd="med">
    <p:wipe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11" name="Shape 111"/>
          <p:cNvSpPr>
            <a:spLocks noGrp="1"/>
          </p:cNvSpPr>
          <p:nvPr>
            <p:ph type="body" idx="1"/>
          </p:nvPr>
        </p:nvSpPr>
        <p:spPr>
          <a:xfrm>
            <a:off x="1127521" y="2132133"/>
            <a:ext cx="10748865" cy="6632951"/>
          </a:xfrm>
          <a:prstGeom prst="rect">
            <a:avLst/>
          </a:prstGeom>
        </p:spPr>
        <p:txBody>
          <a:bodyPr anchor="t"/>
          <a:lstStyle/>
          <a:p>
            <a:pPr lvl="0">
              <a:buBlip>
                <a:blip r:embed="rId2"/>
              </a:buBlip>
              <a:defRPr sz="1800">
                <a:solidFill>
                  <a:srgbClr val="000000"/>
                </a:solidFill>
              </a:defRPr>
            </a:pPr>
            <a:r>
              <a:rPr sz="3000" dirty="0">
                <a:solidFill>
                  <a:srgbClr val="3E231A"/>
                </a:solidFill>
                <a:latin typeface="Helvetica"/>
                <a:ea typeface="Helvetica"/>
                <a:cs typeface="Helvetica"/>
                <a:sym typeface="Helvetica"/>
              </a:rPr>
              <a:t>CSS—— 程序员的画笔</a:t>
            </a:r>
          </a:p>
          <a:p>
            <a:pPr marL="0" lvl="0" indent="0">
              <a:lnSpc>
                <a:spcPct val="150000"/>
              </a:lnSpc>
              <a:buSzTx/>
              <a:buNone/>
              <a:defRPr sz="1800">
                <a:solidFill>
                  <a:srgbClr val="000000"/>
                </a:solidFill>
              </a:defRPr>
            </a:pPr>
            <a:r>
              <a:rPr sz="2200" dirty="0">
                <a:solidFill>
                  <a:srgbClr val="3E231A"/>
                </a:solidFill>
                <a:latin typeface="Helvetica"/>
                <a:ea typeface="Helvetica"/>
                <a:cs typeface="Helvetica"/>
                <a:sym typeface="Helvetica"/>
              </a:rPr>
              <a:t>     优化你的CSS</a:t>
            </a:r>
          </a:p>
          <a:p>
            <a:pPr marL="935181" lvl="3" indent="-249381" defTabSz="457200">
              <a:lnSpc>
                <a:spcPct val="150000"/>
              </a:lnSpc>
              <a:spcBef>
                <a:spcPts val="800"/>
              </a:spcBef>
              <a:buSzPct val="100000"/>
              <a:buAutoNum type="arabicPeriod"/>
              <a:defRPr sz="1800">
                <a:solidFill>
                  <a:srgbClr val="000000"/>
                </a:solidFill>
              </a:defRPr>
            </a:pPr>
            <a:r>
              <a:rPr sz="2200" dirty="0">
                <a:latin typeface="Helvetica"/>
                <a:ea typeface="Helvetica"/>
                <a:cs typeface="Helvetica"/>
                <a:sym typeface="Helvetica"/>
              </a:rPr>
              <a:t> 外部引入样式文件；</a:t>
            </a:r>
          </a:p>
          <a:p>
            <a:pPr marL="935181" lvl="3" indent="-249381" defTabSz="457200">
              <a:lnSpc>
                <a:spcPct val="150000"/>
              </a:lnSpc>
              <a:spcBef>
                <a:spcPts val="800"/>
              </a:spcBef>
              <a:buSzPct val="100000"/>
              <a:buAutoNum type="arabicPeriod"/>
              <a:defRPr sz="1800">
                <a:solidFill>
                  <a:srgbClr val="000000"/>
                </a:solidFill>
              </a:defRPr>
            </a:pPr>
            <a:r>
              <a:rPr sz="2200" dirty="0">
                <a:latin typeface="Helvetica"/>
                <a:ea typeface="Helvetica"/>
                <a:cs typeface="Helvetica"/>
                <a:sym typeface="Helvetica"/>
              </a:rPr>
              <a:t> 尽量少使用子选择器；</a:t>
            </a:r>
          </a:p>
          <a:p>
            <a:pPr marL="935181" lvl="3" indent="-249381" defTabSz="457200">
              <a:lnSpc>
                <a:spcPct val="150000"/>
              </a:lnSpc>
              <a:spcBef>
                <a:spcPts val="800"/>
              </a:spcBef>
              <a:buSzPct val="100000"/>
              <a:buAutoNum type="arabicPeriod"/>
              <a:defRPr sz="1800">
                <a:solidFill>
                  <a:srgbClr val="000000"/>
                </a:solidFill>
              </a:defRPr>
            </a:pPr>
            <a:r>
              <a:rPr sz="2200" dirty="0">
                <a:latin typeface="Helvetica"/>
                <a:ea typeface="Helvetica"/>
                <a:cs typeface="Helvetica"/>
                <a:sym typeface="Helvetica"/>
              </a:rPr>
              <a:t> 减少规则数量（3层）；</a:t>
            </a:r>
          </a:p>
          <a:p>
            <a:pPr marL="935181" lvl="3" indent="-249381" defTabSz="457200">
              <a:lnSpc>
                <a:spcPct val="150000"/>
              </a:lnSpc>
              <a:spcBef>
                <a:spcPts val="800"/>
              </a:spcBef>
              <a:buSzPct val="100000"/>
              <a:buAutoNum type="arabicPeriod"/>
              <a:defRPr sz="1800">
                <a:solidFill>
                  <a:srgbClr val="000000"/>
                </a:solidFill>
              </a:defRPr>
            </a:pPr>
            <a:r>
              <a:rPr sz="2200" dirty="0">
                <a:latin typeface="Helvetica"/>
                <a:ea typeface="Helvetica"/>
                <a:cs typeface="Helvetica"/>
                <a:sym typeface="Helvetica"/>
              </a:rPr>
              <a:t> css sprite技术</a:t>
            </a:r>
            <a:r>
              <a:rPr sz="2200" dirty="0" smtClean="0">
                <a:latin typeface="Helvetica"/>
                <a:ea typeface="Helvetica"/>
                <a:cs typeface="Helvetica"/>
                <a:sym typeface="Helvetica"/>
              </a:rPr>
              <a:t>；</a:t>
            </a:r>
            <a:endParaRPr sz="2200" dirty="0">
              <a:latin typeface="Helvetica"/>
              <a:ea typeface="Helvetica"/>
              <a:cs typeface="Helvetica"/>
              <a:sym typeface="Helvetica"/>
            </a:endParaRPr>
          </a:p>
          <a:p>
            <a:pPr marL="935181" lvl="3" indent="-249381" defTabSz="457200">
              <a:lnSpc>
                <a:spcPct val="150000"/>
              </a:lnSpc>
              <a:spcBef>
                <a:spcPts val="800"/>
              </a:spcBef>
              <a:buSzPct val="100000"/>
              <a:buAutoNum type="arabicPeriod"/>
              <a:defRPr sz="1800">
                <a:solidFill>
                  <a:srgbClr val="000000"/>
                </a:solidFill>
              </a:defRPr>
            </a:pPr>
            <a:r>
              <a:rPr sz="2200" dirty="0">
                <a:latin typeface="Helvetica"/>
                <a:ea typeface="Helvetica"/>
                <a:cs typeface="Helvetica"/>
                <a:sym typeface="Helvetica"/>
              </a:rPr>
              <a:t> 避免使用滤镜和表达式;</a:t>
            </a:r>
          </a:p>
          <a:p>
            <a:pPr marL="0" lvl="3" indent="685800" defTabSz="457200">
              <a:lnSpc>
                <a:spcPct val="150000"/>
              </a:lnSpc>
              <a:spcBef>
                <a:spcPts val="800"/>
              </a:spcBef>
              <a:buSzTx/>
              <a:buNone/>
              <a:defRPr sz="1800">
                <a:solidFill>
                  <a:srgbClr val="000000"/>
                </a:solidFill>
              </a:defRPr>
            </a:pPr>
            <a:r>
              <a:rPr sz="2200" dirty="0">
                <a:latin typeface="Helvetica"/>
                <a:ea typeface="Helvetica"/>
                <a:cs typeface="Helvetica"/>
                <a:sym typeface="Helvetica"/>
              </a:rPr>
              <a:t>……</a:t>
            </a:r>
          </a:p>
        </p:txBody>
      </p:sp>
      <p:sp>
        <p:nvSpPr>
          <p:cNvPr id="112" name="Shape 112"/>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dirty="0">
                <a:solidFill>
                  <a:srgbClr val="3E231A"/>
                </a:solidFill>
              </a:rPr>
              <a:t>W3C标准-表现标准</a:t>
            </a:r>
          </a:p>
        </p:txBody>
      </p:sp>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15" name="Shape 115"/>
          <p:cNvSpPr>
            <a:spLocks noGrp="1"/>
          </p:cNvSpPr>
          <p:nvPr>
            <p:ph type="body" idx="1"/>
          </p:nvPr>
        </p:nvSpPr>
        <p:spPr>
          <a:xfrm>
            <a:off x="1127521" y="2132133"/>
            <a:ext cx="10749758" cy="6586914"/>
          </a:xfrm>
          <a:prstGeom prst="rect">
            <a:avLst/>
          </a:prstGeom>
        </p:spPr>
        <p:txBody>
          <a:bodyPr anchor="t"/>
          <a:lstStyle/>
          <a:p>
            <a:pPr marL="338836" lvl="0" indent="-338836" defTabSz="537463">
              <a:spcBef>
                <a:spcPts val="2500"/>
              </a:spcBef>
              <a:buBlip>
                <a:blip r:embed="rId2"/>
              </a:buBlip>
              <a:defRPr sz="1800">
                <a:solidFill>
                  <a:srgbClr val="000000"/>
                </a:solidFill>
              </a:defRPr>
            </a:pPr>
            <a:r>
              <a:rPr sz="2760">
                <a:solidFill>
                  <a:srgbClr val="3E231A"/>
                </a:solidFill>
                <a:latin typeface="Helvetica"/>
                <a:ea typeface="Helvetica"/>
                <a:cs typeface="Helvetica"/>
                <a:sym typeface="Helvetica"/>
              </a:rPr>
              <a:t>行为标准</a:t>
            </a:r>
          </a:p>
          <a:p>
            <a:pPr marL="0" lvl="0" indent="0" defTabSz="420623">
              <a:spcBef>
                <a:spcPts val="700"/>
              </a:spcBef>
              <a:buSzTx/>
              <a:buNone/>
              <a:defRPr sz="1800">
                <a:solidFill>
                  <a:srgbClr val="000000"/>
                </a:solidFill>
              </a:defRPr>
            </a:pPr>
            <a:endParaRPr sz="2024">
              <a:latin typeface="Helvetica"/>
              <a:ea typeface="Helvetica"/>
              <a:cs typeface="Helvetica"/>
              <a:sym typeface="Helvetica"/>
            </a:endParaRPr>
          </a:p>
          <a:p>
            <a:pPr marL="0" lvl="0" indent="0" defTabSz="420623">
              <a:lnSpc>
                <a:spcPct val="150000"/>
              </a:lnSpc>
              <a:spcBef>
                <a:spcPts val="700"/>
              </a:spcBef>
              <a:buSzTx/>
              <a:buNone/>
              <a:defRPr sz="1800">
                <a:solidFill>
                  <a:srgbClr val="000000"/>
                </a:solidFill>
              </a:defRPr>
            </a:pPr>
            <a:r>
              <a:rPr sz="2024">
                <a:latin typeface="Helvetica"/>
                <a:ea typeface="Helvetica"/>
                <a:cs typeface="Helvetica"/>
                <a:sym typeface="Helvetica"/>
              </a:rPr>
              <a:t>     DOM ：文档对象模型，定义了访问 HTML 和 XML 文档的标准，目前使用3.0版本</a:t>
            </a:r>
          </a:p>
          <a:p>
            <a:pPr marL="0" lvl="1" indent="841247" defTabSz="420623">
              <a:lnSpc>
                <a:spcPct val="150000"/>
              </a:lnSpc>
              <a:spcBef>
                <a:spcPts val="700"/>
              </a:spcBef>
              <a:buSzTx/>
              <a:buNone/>
              <a:defRPr sz="1800">
                <a:solidFill>
                  <a:srgbClr val="000000"/>
                </a:solidFill>
              </a:defRPr>
            </a:pPr>
            <a:endParaRPr sz="1748">
              <a:latin typeface="Helvetica"/>
              <a:ea typeface="Helvetica"/>
              <a:cs typeface="Helvetica"/>
              <a:sym typeface="Helvetica"/>
            </a:endParaRPr>
          </a:p>
          <a:p>
            <a:pPr marL="0" lvl="0" indent="0" defTabSz="420623">
              <a:lnSpc>
                <a:spcPct val="150000"/>
              </a:lnSpc>
              <a:spcBef>
                <a:spcPts val="700"/>
              </a:spcBef>
              <a:buSzTx/>
              <a:buNone/>
              <a:defRPr sz="1800">
                <a:solidFill>
                  <a:srgbClr val="000000"/>
                </a:solidFill>
              </a:defRPr>
            </a:pPr>
            <a:r>
              <a:rPr sz="2024">
                <a:latin typeface="Helvetica"/>
                <a:ea typeface="Helvetica"/>
                <a:cs typeface="Helvetica"/>
                <a:sym typeface="Helvetica"/>
              </a:rPr>
              <a:t>     ECMASCript：由Ecma国际通过ECMA-262标准化的脚本程序设计语言</a:t>
            </a:r>
          </a:p>
          <a:p>
            <a:pPr marL="0" lvl="0" indent="0" defTabSz="420623">
              <a:lnSpc>
                <a:spcPct val="150000"/>
              </a:lnSpc>
              <a:spcBef>
                <a:spcPts val="700"/>
              </a:spcBef>
              <a:buSzTx/>
              <a:buNone/>
              <a:defRPr sz="1800">
                <a:solidFill>
                  <a:srgbClr val="000000"/>
                </a:solidFill>
              </a:defRPr>
            </a:pPr>
            <a:r>
              <a:rPr sz="2024">
                <a:latin typeface="Helvetica"/>
                <a:ea typeface="Helvetica"/>
                <a:cs typeface="Helvetica"/>
                <a:sym typeface="Helvetica"/>
              </a:rPr>
              <a:t>     简史：</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1995年 JavaScript 诞生</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1996年 ECMAScript 诞生，1997年首版</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1998修正，1999年发布 ECMAScript 3.0</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2009年，发布ECMAScript 5.0</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ECMAScript 6.0 （harmony）制定中</a:t>
            </a:r>
          </a:p>
          <a:p>
            <a:pPr marL="0" lvl="1" indent="841247" defTabSz="420623">
              <a:lnSpc>
                <a:spcPct val="150000"/>
              </a:lnSpc>
              <a:spcBef>
                <a:spcPts val="700"/>
              </a:spcBef>
              <a:buSzTx/>
              <a:buNone/>
              <a:defRPr sz="1800">
                <a:solidFill>
                  <a:srgbClr val="000000"/>
                </a:solidFill>
              </a:defRPr>
            </a:pPr>
            <a:r>
              <a:rPr sz="1748">
                <a:latin typeface="Helvetica"/>
                <a:ea typeface="Helvetica"/>
                <a:cs typeface="Helvetica"/>
                <a:sym typeface="Helvetica"/>
              </a:rPr>
              <a:t>2013年，ECMAScript 7.0草案确定</a:t>
            </a:r>
          </a:p>
        </p:txBody>
      </p:sp>
      <p:sp>
        <p:nvSpPr>
          <p:cNvPr id="116" name="Shape 116"/>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19" name="Shape 119"/>
          <p:cNvSpPr>
            <a:spLocks noGrp="1"/>
          </p:cNvSpPr>
          <p:nvPr>
            <p:ph type="body" idx="1"/>
          </p:nvPr>
        </p:nvSpPr>
        <p:spPr>
          <a:xfrm>
            <a:off x="1127521" y="2132133"/>
            <a:ext cx="10749758" cy="6586914"/>
          </a:xfrm>
          <a:prstGeom prst="rect">
            <a:avLst/>
          </a:prstGeom>
        </p:spPr>
        <p:txBody>
          <a:bodyPr anchor="t"/>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JavaScript</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JavaScript实现了网页实时的、动态的、可交互式得表达能力。</a:t>
            </a: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a:t>
            </a:r>
            <a:r>
              <a:rPr sz="2200" b="1">
                <a:latin typeface="Helvetica"/>
                <a:ea typeface="Helvetica"/>
                <a:cs typeface="Helvetica"/>
                <a:sym typeface="Helvetica"/>
              </a:rPr>
              <a:t>语言特性</a:t>
            </a:r>
            <a:r>
              <a:rPr sz="2200">
                <a:latin typeface="Helvetica"/>
                <a:ea typeface="Helvetica"/>
                <a:cs typeface="Helvetica"/>
                <a:sym typeface="Helvetica"/>
              </a:rPr>
              <a:t>：</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高阶函数</a:t>
            </a:r>
          </a:p>
          <a:p>
            <a:pPr marL="0" lvl="2" indent="1579418" defTabSz="457200">
              <a:lnSpc>
                <a:spcPct val="150000"/>
              </a:lnSpc>
              <a:spcBef>
                <a:spcPts val="800"/>
              </a:spcBef>
              <a:buSzTx/>
              <a:buNone/>
              <a:defRPr sz="1800">
                <a:solidFill>
                  <a:srgbClr val="000000"/>
                </a:solidFill>
              </a:defRPr>
            </a:pPr>
            <a:r>
              <a:rPr sz="1900">
                <a:latin typeface="Helvetica"/>
                <a:ea typeface="Helvetica"/>
                <a:cs typeface="Helvetica"/>
                <a:sym typeface="Helvetica"/>
              </a:rPr>
              <a:t>可以将函数作为参数</a:t>
            </a:r>
          </a:p>
          <a:p>
            <a:pPr marL="0" lvl="2" indent="1579418" defTabSz="457200">
              <a:lnSpc>
                <a:spcPct val="150000"/>
              </a:lnSpc>
              <a:spcBef>
                <a:spcPts val="800"/>
              </a:spcBef>
              <a:buSzTx/>
              <a:buNone/>
              <a:defRPr sz="1800">
                <a:solidFill>
                  <a:srgbClr val="000000"/>
                </a:solidFill>
              </a:defRPr>
            </a:pPr>
            <a:r>
              <a:rPr sz="1900">
                <a:latin typeface="Helvetica"/>
                <a:ea typeface="Helvetica"/>
                <a:cs typeface="Helvetica"/>
                <a:sym typeface="Helvetica"/>
              </a:rPr>
              <a:t>也可以返回函数</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动态类型</a:t>
            </a:r>
          </a:p>
          <a:p>
            <a:pPr marL="0" lvl="2" indent="1579418" defTabSz="457200">
              <a:lnSpc>
                <a:spcPct val="150000"/>
              </a:lnSpc>
              <a:spcBef>
                <a:spcPts val="800"/>
              </a:spcBef>
              <a:buSzTx/>
              <a:buNone/>
              <a:defRPr sz="1800">
                <a:solidFill>
                  <a:srgbClr val="000000"/>
                </a:solidFill>
              </a:defRPr>
            </a:pPr>
            <a:r>
              <a:rPr sz="1900">
                <a:latin typeface="Helvetica"/>
                <a:ea typeface="Helvetica"/>
                <a:cs typeface="Helvetica"/>
                <a:sym typeface="Helvetica"/>
              </a:rPr>
              <a:t>延迟绑定</a:t>
            </a:r>
          </a:p>
          <a:p>
            <a:pPr marL="0" lvl="2" indent="1579418" defTabSz="457200">
              <a:lnSpc>
                <a:spcPct val="150000"/>
              </a:lnSpc>
              <a:spcBef>
                <a:spcPts val="800"/>
              </a:spcBef>
              <a:buSzTx/>
              <a:buNone/>
              <a:defRPr sz="1800">
                <a:solidFill>
                  <a:srgbClr val="000000"/>
                </a:solidFill>
              </a:defRPr>
            </a:pPr>
            <a:r>
              <a:rPr sz="1900">
                <a:latin typeface="Helvetica"/>
                <a:ea typeface="Helvetica"/>
                <a:cs typeface="Helvetica"/>
                <a:sym typeface="Helvetica"/>
              </a:rPr>
              <a:t>可以赋给变量任意的值，并可以随时更改类型</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灵活的对象模型</a:t>
            </a:r>
          </a:p>
          <a:p>
            <a:pPr marL="0" lvl="2" indent="1579418" defTabSz="457200">
              <a:lnSpc>
                <a:spcPct val="150000"/>
              </a:lnSpc>
              <a:spcBef>
                <a:spcPts val="800"/>
              </a:spcBef>
              <a:buSzTx/>
              <a:buNone/>
              <a:defRPr sz="1800">
                <a:solidFill>
                  <a:srgbClr val="000000"/>
                </a:solidFill>
              </a:defRPr>
            </a:pPr>
            <a:r>
              <a:rPr sz="1900">
                <a:latin typeface="Helvetica"/>
                <a:ea typeface="Helvetica"/>
                <a:cs typeface="Helvetica"/>
                <a:sym typeface="Helvetica"/>
              </a:rPr>
              <a:t>使用原型继承</a:t>
            </a:r>
          </a:p>
        </p:txBody>
      </p:sp>
      <p:sp>
        <p:nvSpPr>
          <p:cNvPr id="120" name="Shape 12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23" name="Shape 123"/>
          <p:cNvSpPr>
            <a:spLocks noGrp="1"/>
          </p:cNvSpPr>
          <p:nvPr>
            <p:ph type="body" idx="1"/>
          </p:nvPr>
        </p:nvSpPr>
        <p:spPr>
          <a:xfrm>
            <a:off x="1127521" y="2132133"/>
            <a:ext cx="10749758" cy="1592787"/>
          </a:xfrm>
          <a:prstGeom prst="rect">
            <a:avLst/>
          </a:prstGeom>
        </p:spPr>
        <p:txBody>
          <a:bodyPr anchor="t"/>
          <a:lstStyle/>
          <a:p>
            <a:pPr lvl="0">
              <a:lnSpc>
                <a:spcPct val="200000"/>
              </a:lnSpc>
              <a:buBlip>
                <a:blip r:embed="rId2"/>
              </a:buBlip>
              <a:defRPr sz="1800">
                <a:solidFill>
                  <a:srgbClr val="000000"/>
                </a:solidFill>
              </a:defRPr>
            </a:pPr>
            <a:r>
              <a:rPr sz="3000">
                <a:solidFill>
                  <a:srgbClr val="3E231A"/>
                </a:solidFill>
                <a:latin typeface="Helvetica"/>
                <a:ea typeface="Helvetica"/>
                <a:cs typeface="Helvetica"/>
                <a:sym typeface="Helvetica"/>
              </a:rPr>
              <a:t>JavaScript——语言特性</a:t>
            </a:r>
          </a:p>
          <a:p>
            <a:pPr marL="0" lvl="0" indent="0" defTabSz="457200">
              <a:lnSpc>
                <a:spcPct val="150000"/>
              </a:lnSpc>
              <a:spcBef>
                <a:spcPts val="800"/>
              </a:spcBef>
              <a:buSzTx/>
              <a:buNone/>
              <a:defRPr sz="1800">
                <a:solidFill>
                  <a:srgbClr val="000000"/>
                </a:solidFill>
              </a:defRPr>
            </a:pPr>
            <a:r>
              <a:rPr sz="1900">
                <a:latin typeface="Helvetica"/>
                <a:ea typeface="Helvetica"/>
                <a:cs typeface="Helvetica"/>
                <a:sym typeface="Helvetica"/>
              </a:rPr>
              <a:t>     对象模型——使用原型继承</a:t>
            </a:r>
          </a:p>
        </p:txBody>
      </p:sp>
      <p:sp>
        <p:nvSpPr>
          <p:cNvPr id="124" name="Shape 124"/>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pic>
        <p:nvPicPr>
          <p:cNvPr id="125" name="图片 124"/>
          <p:cNvPicPr/>
          <p:nvPr/>
        </p:nvPicPr>
        <p:blipFill>
          <a:blip r:embed="rId3">
            <a:extLst/>
          </a:blip>
          <a:stretch>
            <a:fillRect/>
          </a:stretch>
        </p:blipFill>
        <p:spPr>
          <a:xfrm>
            <a:off x="1460499" y="3802373"/>
            <a:ext cx="9446861" cy="5131314"/>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39" name="Shape 139"/>
          <p:cNvSpPr>
            <a:spLocks noGrp="1"/>
          </p:cNvSpPr>
          <p:nvPr>
            <p:ph type="body" idx="1"/>
          </p:nvPr>
        </p:nvSpPr>
        <p:spPr>
          <a:xfrm>
            <a:off x="1127521" y="2132133"/>
            <a:ext cx="10697569" cy="697911"/>
          </a:xfrm>
          <a:prstGeom prst="rect">
            <a:avLst/>
          </a:prstGeom>
        </p:spPr>
        <p:txBody>
          <a:bodyPr anchor="t">
            <a:normAutofit fontScale="77500" lnSpcReduction="20000"/>
          </a:bodyPr>
          <a:lstStyle>
            <a:lvl1pPr>
              <a:lnSpc>
                <a:spcPct val="200000"/>
              </a:lnSpc>
              <a:buBlip>
                <a:blip r:embed="rId2"/>
              </a:buBlip>
              <a:defRPr>
                <a:latin typeface="Helvetica"/>
                <a:ea typeface="Helvetica"/>
                <a:cs typeface="Helvetica"/>
                <a:sym typeface="Helvetica"/>
              </a:defRPr>
            </a:lvl1pPr>
          </a:lstStyle>
          <a:p>
            <a:pPr lvl="0">
              <a:defRPr sz="1800">
                <a:solidFill>
                  <a:srgbClr val="000000"/>
                </a:solidFill>
              </a:defRPr>
            </a:pPr>
            <a:r>
              <a:rPr sz="3000">
                <a:solidFill>
                  <a:srgbClr val="3E231A"/>
                </a:solidFill>
              </a:rPr>
              <a:t>JavaScript——JavaScript引擎</a:t>
            </a:r>
          </a:p>
        </p:txBody>
      </p:sp>
      <p:sp>
        <p:nvSpPr>
          <p:cNvPr id="140" name="Shape 140"/>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
        <p:nvSpPr>
          <p:cNvPr id="141" name="Shape 141"/>
          <p:cNvSpPr/>
          <p:nvPr/>
        </p:nvSpPr>
        <p:spPr>
          <a:xfrm>
            <a:off x="1127521" y="3158280"/>
            <a:ext cx="4027241" cy="57779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gn="l" defTabSz="457200">
              <a:lnSpc>
                <a:spcPct val="120000"/>
              </a:lnSpc>
              <a:spcBef>
                <a:spcPts val="800"/>
              </a:spcBef>
              <a:defRPr sz="1800">
                <a:solidFill>
                  <a:srgbClr val="000000"/>
                </a:solidFill>
              </a:defRPr>
            </a:pPr>
            <a:r>
              <a:rPr sz="1900">
                <a:latin typeface="Helvetica"/>
                <a:ea typeface="Helvetica"/>
                <a:cs typeface="Helvetica"/>
                <a:sym typeface="Helvetica"/>
              </a:rPr>
              <a:t>JavaScript引擎是一个专门处理JavaScript脚本的虚拟机，一般会附带在网页浏览器之中。</a:t>
            </a:r>
          </a:p>
          <a:p>
            <a:pPr lvl="0" algn="l" defTabSz="457200">
              <a:lnSpc>
                <a:spcPct val="120000"/>
              </a:lnSpc>
              <a:spcBef>
                <a:spcPts val="800"/>
              </a:spcBef>
              <a:defRPr sz="1800">
                <a:solidFill>
                  <a:srgbClr val="000000"/>
                </a:solidFill>
              </a:defRPr>
            </a:pPr>
            <a:endParaRPr sz="1900">
              <a:latin typeface="Helvetica"/>
              <a:ea typeface="Helvetica"/>
              <a:cs typeface="Helvetica"/>
              <a:sym typeface="Helvetica"/>
            </a:endParaRPr>
          </a:p>
          <a:p>
            <a:pPr lvl="0" algn="l" defTabSz="457200">
              <a:lnSpc>
                <a:spcPct val="120000"/>
              </a:lnSpc>
              <a:spcBef>
                <a:spcPts val="800"/>
              </a:spcBef>
              <a:defRPr sz="1800">
                <a:solidFill>
                  <a:srgbClr val="000000"/>
                </a:solidFill>
              </a:defRPr>
            </a:pPr>
            <a:r>
              <a:rPr sz="1900">
                <a:latin typeface="Helvetica"/>
                <a:ea typeface="Helvetica"/>
                <a:cs typeface="Helvetica"/>
                <a:sym typeface="Helvetica"/>
              </a:rPr>
              <a:t>由于浏览器js引擎的不同，导致js的各种兼容问题。</a:t>
            </a:r>
          </a:p>
        </p:txBody>
      </p:sp>
      <p:pic>
        <p:nvPicPr>
          <p:cNvPr id="142" name="pasted-image.tif"/>
          <p:cNvPicPr/>
          <p:nvPr/>
        </p:nvPicPr>
        <p:blipFill>
          <a:blip r:embed="rId3">
            <a:extLst/>
          </a:blip>
          <a:stretch>
            <a:fillRect/>
          </a:stretch>
        </p:blipFill>
        <p:spPr>
          <a:xfrm>
            <a:off x="5378450" y="3158280"/>
            <a:ext cx="6642100" cy="5364774"/>
          </a:xfrm>
          <a:prstGeom prst="rect">
            <a:avLst/>
          </a:prstGeom>
          <a:ln w="12700">
            <a:miter lim="400000"/>
          </a:ln>
        </p:spPr>
      </p:pic>
    </p:spTree>
  </p:cSld>
  <p:clrMapOvr>
    <a:masterClrMapping/>
  </p:clrMapOvr>
  <p:transition spd="med">
    <p:pull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WEB前端</a:t>
            </a:r>
          </a:p>
        </p:txBody>
      </p:sp>
      <p:sp>
        <p:nvSpPr>
          <p:cNvPr id="36" name="Shape 36"/>
          <p:cNvSpPr>
            <a:spLocks noGrp="1"/>
          </p:cNvSpPr>
          <p:nvPr>
            <p:ph type="body" idx="1"/>
          </p:nvPr>
        </p:nvSpPr>
        <p:spPr>
          <a:xfrm>
            <a:off x="1127521" y="2132133"/>
            <a:ext cx="10748865" cy="6586914"/>
          </a:xfrm>
          <a:prstGeom prst="rect">
            <a:avLst/>
          </a:prstGeom>
        </p:spPr>
        <p:txBody>
          <a:bodyPr anchor="t"/>
          <a:lstStyle/>
          <a:p>
            <a:pPr marL="0" lvl="0" indent="0" defTabSz="457200">
              <a:lnSpc>
                <a:spcPct val="150000"/>
              </a:lnSpc>
              <a:spcBef>
                <a:spcPts val="800"/>
              </a:spcBef>
              <a:buSzTx/>
              <a:buNone/>
              <a:defRPr sz="1800">
                <a:solidFill>
                  <a:srgbClr val="000000"/>
                </a:solidFill>
              </a:defRPr>
            </a:pPr>
            <a:endParaRPr sz="2200" dirty="0">
              <a:latin typeface="Helvetica"/>
              <a:ea typeface="Helvetica"/>
              <a:cs typeface="Helvetica"/>
              <a:sym typeface="Helvetica"/>
            </a:endParaRPr>
          </a:p>
          <a:p>
            <a:pPr marL="1691639" lvl="3" indent="-281939">
              <a:lnSpc>
                <a:spcPct val="150000"/>
              </a:lnSpc>
              <a:spcBef>
                <a:spcPts val="0"/>
              </a:spcBef>
              <a:buBlip>
                <a:blip r:embed="rId2"/>
              </a:buBlip>
              <a:defRPr sz="1800">
                <a:solidFill>
                  <a:srgbClr val="000000"/>
                </a:solidFill>
              </a:defRPr>
            </a:pPr>
            <a:r>
              <a:rPr sz="3600" dirty="0">
                <a:solidFill>
                  <a:srgbClr val="3E231A"/>
                </a:solidFill>
              </a:rPr>
              <a:t> </a:t>
            </a:r>
            <a:r>
              <a:rPr sz="3600" dirty="0">
                <a:solidFill>
                  <a:srgbClr val="3E231A"/>
                </a:solidFill>
                <a:latin typeface="MingLiU-ExtB" pitchFamily="18" charset="-120"/>
                <a:ea typeface="MingLiU-ExtB" pitchFamily="18" charset="-120"/>
              </a:rPr>
              <a:t>前端简介</a:t>
            </a:r>
          </a:p>
          <a:p>
            <a:pPr marL="1676801" lvl="3" indent="-267101">
              <a:lnSpc>
                <a:spcPct val="150000"/>
              </a:lnSpc>
              <a:spcBef>
                <a:spcPts val="0"/>
              </a:spcBef>
              <a:buBlip>
                <a:blip r:embed="rId2"/>
              </a:buBlip>
              <a:defRPr sz="1800">
                <a:solidFill>
                  <a:srgbClr val="000000"/>
                </a:solidFill>
              </a:defRPr>
            </a:pPr>
            <a:r>
              <a:rPr sz="3600" dirty="0">
                <a:solidFill>
                  <a:srgbClr val="3E231A"/>
                </a:solidFill>
              </a:rPr>
              <a:t> 前端技术</a:t>
            </a:r>
          </a:p>
          <a:p>
            <a:pPr marL="1676801" lvl="3" indent="-267101">
              <a:lnSpc>
                <a:spcPct val="150000"/>
              </a:lnSpc>
              <a:spcBef>
                <a:spcPts val="0"/>
              </a:spcBef>
              <a:buBlip>
                <a:blip r:embed="rId2"/>
              </a:buBlip>
              <a:defRPr sz="1800">
                <a:solidFill>
                  <a:srgbClr val="000000"/>
                </a:solidFill>
              </a:defRPr>
            </a:pPr>
            <a:r>
              <a:rPr sz="3600" dirty="0">
                <a:solidFill>
                  <a:srgbClr val="3E231A"/>
                </a:solidFill>
              </a:rPr>
              <a:t> 前端工具</a:t>
            </a:r>
          </a:p>
        </p:txBody>
      </p:sp>
    </p:spTree>
  </p:cSld>
  <p:clrMapOvr>
    <a:masterClrMapping/>
  </p:clrMapOvr>
  <p:transition spd="med">
    <p:pull dir="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45" name="Shape 145"/>
          <p:cNvSpPr>
            <a:spLocks noGrp="1"/>
          </p:cNvSpPr>
          <p:nvPr>
            <p:ph type="body" idx="1"/>
          </p:nvPr>
        </p:nvSpPr>
        <p:spPr>
          <a:xfrm>
            <a:off x="1127521" y="2132133"/>
            <a:ext cx="10697569" cy="697911"/>
          </a:xfrm>
          <a:prstGeom prst="rect">
            <a:avLst/>
          </a:prstGeom>
        </p:spPr>
        <p:txBody>
          <a:bodyPr anchor="t">
            <a:normAutofit fontScale="77500" lnSpcReduction="20000"/>
          </a:bodyPr>
          <a:lstStyle>
            <a:lvl1pPr>
              <a:lnSpc>
                <a:spcPct val="200000"/>
              </a:lnSpc>
              <a:buBlip>
                <a:blip r:embed="rId2"/>
              </a:buBlip>
              <a:defRPr>
                <a:latin typeface="Helvetica"/>
                <a:ea typeface="Helvetica"/>
                <a:cs typeface="Helvetica"/>
                <a:sym typeface="Helvetica"/>
              </a:defRPr>
            </a:lvl1pPr>
          </a:lstStyle>
          <a:p>
            <a:pPr lvl="0">
              <a:defRPr sz="1800">
                <a:solidFill>
                  <a:srgbClr val="000000"/>
                </a:solidFill>
              </a:defRPr>
            </a:pPr>
            <a:r>
              <a:rPr sz="3000">
                <a:solidFill>
                  <a:srgbClr val="3E231A"/>
                </a:solidFill>
              </a:rPr>
              <a:t>JavaScript——JavaScript引擎</a:t>
            </a:r>
          </a:p>
        </p:txBody>
      </p:sp>
      <p:sp>
        <p:nvSpPr>
          <p:cNvPr id="146" name="Shape 146"/>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pic>
        <p:nvPicPr>
          <p:cNvPr id="147" name="图片 146"/>
          <p:cNvPicPr/>
          <p:nvPr/>
        </p:nvPicPr>
        <p:blipFill>
          <a:blip r:embed="rId3">
            <a:extLst/>
          </a:blip>
          <a:stretch>
            <a:fillRect/>
          </a:stretch>
        </p:blipFill>
        <p:spPr>
          <a:xfrm>
            <a:off x="3751050" y="3008433"/>
            <a:ext cx="5026944" cy="6061874"/>
          </a:xfrm>
          <a:prstGeom prst="rect">
            <a:avLst/>
          </a:prstGeom>
        </p:spPr>
      </p:pic>
    </p:spTree>
  </p:cSld>
  <p:clrMapOvr>
    <a:masterClrMapping/>
  </p:clrMapOvr>
  <p:transition spd="med">
    <p:pull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50" name="Shape 150"/>
          <p:cNvSpPr>
            <a:spLocks noGrp="1"/>
          </p:cNvSpPr>
          <p:nvPr>
            <p:ph type="body" idx="1"/>
          </p:nvPr>
        </p:nvSpPr>
        <p:spPr>
          <a:xfrm>
            <a:off x="1127521" y="2132133"/>
            <a:ext cx="10749758" cy="697911"/>
          </a:xfrm>
          <a:prstGeom prst="rect">
            <a:avLst/>
          </a:prstGeom>
        </p:spPr>
        <p:txBody>
          <a:bodyPr anchor="t">
            <a:normAutofit fontScale="77500" lnSpcReduction="20000"/>
          </a:bodyPr>
          <a:lstStyle>
            <a:lvl1pPr>
              <a:lnSpc>
                <a:spcPct val="200000"/>
              </a:lnSpc>
              <a:buBlip>
                <a:blip r:embed="rId2"/>
              </a:buBlip>
              <a:defRPr>
                <a:latin typeface="Helvetica"/>
                <a:ea typeface="Helvetica"/>
                <a:cs typeface="Helvetica"/>
                <a:sym typeface="Helvetica"/>
              </a:defRPr>
            </a:lvl1pPr>
          </a:lstStyle>
          <a:p>
            <a:pPr lvl="0">
              <a:defRPr sz="1800">
                <a:solidFill>
                  <a:srgbClr val="000000"/>
                </a:solidFill>
              </a:defRPr>
            </a:pPr>
            <a:r>
              <a:rPr sz="3000">
                <a:solidFill>
                  <a:srgbClr val="3E231A"/>
                </a:solidFill>
              </a:rPr>
              <a:t>JavaScript——WEB 性能</a:t>
            </a:r>
          </a:p>
        </p:txBody>
      </p:sp>
      <p:sp>
        <p:nvSpPr>
          <p:cNvPr id="151" name="Shape 151"/>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
        <p:nvSpPr>
          <p:cNvPr id="152" name="Shape 152"/>
          <p:cNvSpPr/>
          <p:nvPr/>
        </p:nvSpPr>
        <p:spPr>
          <a:xfrm>
            <a:off x="1127521" y="3158281"/>
            <a:ext cx="10871797" cy="36701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1261310" lvl="2" indent="-321510" algn="l" defTabSz="457200">
              <a:lnSpc>
                <a:spcPct val="200000"/>
              </a:lnSpc>
              <a:spcBef>
                <a:spcPts val="800"/>
              </a:spcBef>
              <a:buSzPct val="25000"/>
              <a:buBlip>
                <a:blip r:embed="rId2"/>
              </a:buBlip>
              <a:defRPr sz="1800">
                <a:solidFill>
                  <a:srgbClr val="000000"/>
                </a:solidFill>
              </a:defRPr>
            </a:pPr>
            <a:r>
              <a:rPr sz="2600">
                <a:latin typeface="Helvetica"/>
                <a:ea typeface="Helvetica"/>
                <a:cs typeface="Helvetica"/>
                <a:sym typeface="Helvetica"/>
              </a:rPr>
              <a:t>快速响应的界面</a:t>
            </a:r>
          </a:p>
          <a:p>
            <a:pPr marL="1261310" lvl="2" indent="-321510" algn="l" defTabSz="457200">
              <a:lnSpc>
                <a:spcPct val="200000"/>
              </a:lnSpc>
              <a:spcBef>
                <a:spcPts val="800"/>
              </a:spcBef>
              <a:buSzPct val="25000"/>
              <a:buBlip>
                <a:blip r:embed="rId2"/>
              </a:buBlip>
              <a:defRPr sz="1800">
                <a:solidFill>
                  <a:srgbClr val="000000"/>
                </a:solidFill>
              </a:defRPr>
            </a:pPr>
            <a:r>
              <a:rPr sz="2600">
                <a:latin typeface="Helvetica"/>
                <a:ea typeface="Helvetica"/>
                <a:cs typeface="Helvetica"/>
                <a:sym typeface="Helvetica"/>
              </a:rPr>
              <a:t>减少DOM编程带来的性能损失</a:t>
            </a:r>
          </a:p>
          <a:p>
            <a:pPr marL="1261310" lvl="2" indent="-321510" algn="l" defTabSz="457200">
              <a:lnSpc>
                <a:spcPct val="200000"/>
              </a:lnSpc>
              <a:spcBef>
                <a:spcPts val="800"/>
              </a:spcBef>
              <a:buSzPct val="25000"/>
              <a:buBlip>
                <a:blip r:embed="rId2"/>
              </a:buBlip>
              <a:defRPr sz="1800">
                <a:solidFill>
                  <a:srgbClr val="000000"/>
                </a:solidFill>
              </a:defRPr>
            </a:pPr>
            <a:r>
              <a:rPr sz="2600">
                <a:latin typeface="Helvetica"/>
                <a:ea typeface="Helvetica"/>
                <a:cs typeface="Helvetica"/>
                <a:sym typeface="Helvetica"/>
              </a:rPr>
              <a:t>优化Ajax性能</a:t>
            </a:r>
          </a:p>
        </p:txBody>
      </p:sp>
    </p:spTree>
  </p:cSld>
  <p:clrMapOvr>
    <a:masterClrMapping/>
  </p:clrMapOvr>
  <p:transition spd="med">
    <p:pull dir="l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55" name="Shape 155"/>
          <p:cNvSpPr>
            <a:spLocks noGrp="1"/>
          </p:cNvSpPr>
          <p:nvPr>
            <p:ph type="body" idx="1"/>
          </p:nvPr>
        </p:nvSpPr>
        <p:spPr>
          <a:xfrm>
            <a:off x="1127521" y="2132133"/>
            <a:ext cx="10749758" cy="6586914"/>
          </a:xfrm>
          <a:prstGeom prst="rect">
            <a:avLst/>
          </a:prstGeom>
        </p:spPr>
        <p:txBody>
          <a:bodyPr anchor="t"/>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JavaScript——WEB 性能</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b="1">
                <a:latin typeface="Helvetica"/>
                <a:ea typeface="Helvetica"/>
                <a:cs typeface="Helvetica"/>
                <a:sym typeface="Helvetica"/>
              </a:rPr>
              <a:t>快速响应的界面</a:t>
            </a:r>
            <a:r>
              <a:rPr sz="2200">
                <a:latin typeface="Helvetica"/>
                <a:ea typeface="Helvetica"/>
                <a:cs typeface="Helvetica"/>
                <a:sym typeface="Helvetica"/>
              </a:rPr>
              <a:t>：网页的UI渲染方式是单线程的</a:t>
            </a: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尽量把js代码或文件放到页面底部</a:t>
            </a: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异步载入</a:t>
            </a: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Web Workers</a:t>
            </a:r>
          </a:p>
          <a:p>
            <a:pPr marL="0" lvl="0" indent="0" defTabSz="457200">
              <a:lnSpc>
                <a:spcPct val="120000"/>
              </a:lnSpc>
              <a:spcBef>
                <a:spcPts val="800"/>
              </a:spcBef>
              <a:buSzTx/>
              <a:buNone/>
              <a:defRPr sz="1800">
                <a:solidFill>
                  <a:srgbClr val="000000"/>
                </a:solidFill>
              </a:defRPr>
            </a:pPr>
            <a:endParaRPr sz="190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HTML5新特性：Web Workers</a:t>
            </a:r>
          </a:p>
          <a:p>
            <a:pPr marL="0" lvl="0" indent="0" defTabSz="457200">
              <a:lnSpc>
                <a:spcPct val="120000"/>
              </a:lnSpc>
              <a:spcBef>
                <a:spcPts val="800"/>
              </a:spcBef>
              <a:buSzTx/>
              <a:buNone/>
              <a:defRPr sz="1800">
                <a:solidFill>
                  <a:srgbClr val="000000"/>
                </a:solidFill>
              </a:defRPr>
            </a:pPr>
            <a:r>
              <a:rPr sz="1600">
                <a:latin typeface="Helvetica"/>
                <a:ea typeface="Helvetica"/>
                <a:cs typeface="Helvetica"/>
                <a:sym typeface="Helvetica"/>
              </a:rPr>
              <a:t>     为WEB前端网页上的脚本提供了一种能在后台进程中运行的方法；</a:t>
            </a:r>
          </a:p>
          <a:p>
            <a:pPr marL="0" lvl="0" indent="0" defTabSz="457200">
              <a:lnSpc>
                <a:spcPct val="120000"/>
              </a:lnSpc>
              <a:spcBef>
                <a:spcPts val="800"/>
              </a:spcBef>
              <a:buSzTx/>
              <a:buNone/>
              <a:defRPr sz="1800">
                <a:solidFill>
                  <a:srgbClr val="000000"/>
                </a:solidFill>
              </a:defRPr>
            </a:pPr>
            <a:r>
              <a:rPr sz="1600">
                <a:latin typeface="Helvetica"/>
                <a:ea typeface="Helvetica"/>
                <a:cs typeface="Helvetica"/>
                <a:sym typeface="Helvetica"/>
              </a:rPr>
              <a:t>     进程之间不会相互影响；</a:t>
            </a:r>
          </a:p>
          <a:p>
            <a:pPr marL="0" lvl="0" indent="0" defTabSz="457200">
              <a:lnSpc>
                <a:spcPct val="120000"/>
              </a:lnSpc>
              <a:spcBef>
                <a:spcPts val="800"/>
              </a:spcBef>
              <a:buSzTx/>
              <a:buNone/>
              <a:defRPr sz="1800">
                <a:solidFill>
                  <a:srgbClr val="000000"/>
                </a:solidFill>
              </a:defRPr>
            </a:pPr>
            <a:r>
              <a:rPr sz="1600">
                <a:latin typeface="Helvetica"/>
                <a:ea typeface="Helvetica"/>
                <a:cs typeface="Helvetica"/>
                <a:sym typeface="Helvetica"/>
              </a:rPr>
              <a:t>     除IE10以下，主流浏览器都提供原生支持；</a:t>
            </a:r>
          </a:p>
          <a:p>
            <a:pPr marL="0" lvl="0" indent="0" defTabSz="457200">
              <a:lnSpc>
                <a:spcPct val="120000"/>
              </a:lnSpc>
              <a:spcBef>
                <a:spcPts val="800"/>
              </a:spcBef>
              <a:buSzTx/>
              <a:buNone/>
              <a:defRPr sz="1800">
                <a:solidFill>
                  <a:srgbClr val="000000"/>
                </a:solidFill>
              </a:defRPr>
            </a:pPr>
            <a:r>
              <a:rPr sz="1600">
                <a:latin typeface="Helvetica"/>
                <a:ea typeface="Helvetica"/>
                <a:cs typeface="Helvetica"/>
                <a:sym typeface="Helvetica"/>
              </a:rPr>
              <a:t>     高启动性能成本和高进程内存成本，数量不宜过多。</a:t>
            </a:r>
          </a:p>
        </p:txBody>
      </p:sp>
      <p:sp>
        <p:nvSpPr>
          <p:cNvPr id="156" name="Shape 156"/>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Tree>
  </p:cSld>
  <p:clrMapOvr>
    <a:masterClrMapping/>
  </p:clrMapOvr>
  <p:transition spd="med">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66" name="Shape 166"/>
          <p:cNvSpPr>
            <a:spLocks noGrp="1"/>
          </p:cNvSpPr>
          <p:nvPr>
            <p:ph type="body" idx="1"/>
          </p:nvPr>
        </p:nvSpPr>
        <p:spPr>
          <a:xfrm>
            <a:off x="1127521" y="2132133"/>
            <a:ext cx="10749758" cy="6586914"/>
          </a:xfrm>
          <a:prstGeom prst="rect">
            <a:avLst/>
          </a:prstGeom>
        </p:spPr>
        <p:txBody>
          <a:bodyPr anchor="t"/>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JavaScript——WEB 性能</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b="1">
                <a:latin typeface="Helvetica"/>
                <a:ea typeface="Helvetica"/>
                <a:cs typeface="Helvetica"/>
                <a:sym typeface="Helvetica"/>
              </a:rPr>
              <a:t>减少DOM编程带来的性能损失</a:t>
            </a:r>
            <a:endParaRPr sz="220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减少Reflow/Repaint操作，尤其Reflow      </a:t>
            </a:r>
          </a:p>
          <a:p>
            <a:pPr marL="0" lvl="1" indent="914400" defTabSz="457200">
              <a:lnSpc>
                <a:spcPct val="120000"/>
              </a:lnSpc>
              <a:spcBef>
                <a:spcPts val="800"/>
              </a:spcBef>
              <a:buSzTx/>
              <a:buNone/>
              <a:defRPr sz="1800">
                <a:solidFill>
                  <a:srgbClr val="000000"/>
                </a:solidFill>
              </a:defRPr>
            </a:pPr>
            <a:r>
              <a:rPr sz="1900">
                <a:latin typeface="Helvetica"/>
                <a:ea typeface="Helvetica"/>
                <a:cs typeface="Helvetica"/>
                <a:sym typeface="Helvetica"/>
              </a:rPr>
              <a:t>重绘Repaint——颜色、文本、字体、背景图变化等</a:t>
            </a:r>
          </a:p>
          <a:p>
            <a:pPr marL="0" lvl="1" indent="914400" defTabSz="457200">
              <a:lnSpc>
                <a:spcPct val="120000"/>
              </a:lnSpc>
              <a:spcBef>
                <a:spcPts val="800"/>
              </a:spcBef>
              <a:buSzTx/>
              <a:buNone/>
              <a:defRPr sz="1800">
                <a:solidFill>
                  <a:srgbClr val="000000"/>
                </a:solidFill>
              </a:defRPr>
            </a:pPr>
            <a:r>
              <a:rPr sz="1900">
                <a:latin typeface="Helvetica"/>
                <a:ea typeface="Helvetica"/>
                <a:cs typeface="Helvetica"/>
                <a:sym typeface="Helvetica"/>
              </a:rPr>
              <a:t>重排Reflow——页面渲染、窗口大小改变、布局变化、DOM结构变化等</a:t>
            </a: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使用事件代理</a:t>
            </a:r>
          </a:p>
          <a:p>
            <a:pPr marL="0" lvl="1" indent="914400" defTabSz="457200">
              <a:lnSpc>
                <a:spcPct val="120000"/>
              </a:lnSpc>
              <a:spcBef>
                <a:spcPts val="800"/>
              </a:spcBef>
              <a:buSzTx/>
              <a:buNone/>
              <a:defRPr sz="1800">
                <a:solidFill>
                  <a:srgbClr val="000000"/>
                </a:solidFill>
              </a:defRPr>
            </a:pPr>
            <a:r>
              <a:rPr sz="1900">
                <a:latin typeface="Helvetica"/>
                <a:ea typeface="Helvetica"/>
                <a:cs typeface="Helvetica"/>
                <a:sym typeface="Helvetica"/>
              </a:rPr>
              <a:t>减少内存占用</a:t>
            </a:r>
          </a:p>
          <a:p>
            <a:pPr marL="0" lvl="1" indent="914400" defTabSz="457200">
              <a:lnSpc>
                <a:spcPct val="120000"/>
              </a:lnSpc>
              <a:spcBef>
                <a:spcPts val="800"/>
              </a:spcBef>
              <a:buSzTx/>
              <a:buNone/>
              <a:defRPr sz="1800">
                <a:solidFill>
                  <a:srgbClr val="000000"/>
                </a:solidFill>
              </a:defRPr>
            </a:pPr>
            <a:r>
              <a:rPr sz="1900">
                <a:latin typeface="Helvetica"/>
                <a:ea typeface="Helvetica"/>
                <a:cs typeface="Helvetica"/>
                <a:sym typeface="Helvetica"/>
              </a:rPr>
              <a:t>避免重复绑定</a:t>
            </a:r>
          </a:p>
          <a:p>
            <a:pPr marL="0" lvl="1" indent="914400" defTabSz="457200">
              <a:lnSpc>
                <a:spcPct val="120000"/>
              </a:lnSpc>
              <a:spcBef>
                <a:spcPts val="800"/>
              </a:spcBef>
              <a:buSzTx/>
              <a:buNone/>
              <a:defRPr sz="1800">
                <a:solidFill>
                  <a:srgbClr val="000000"/>
                </a:solidFill>
              </a:defRPr>
            </a:pPr>
            <a:r>
              <a:rPr sz="1900">
                <a:latin typeface="Helvetica"/>
                <a:ea typeface="Helvetica"/>
                <a:cs typeface="Helvetica"/>
                <a:sym typeface="Helvetica"/>
              </a:rPr>
              <a:t>减少事件绑定的处理时间</a:t>
            </a:r>
          </a:p>
          <a:p>
            <a:pPr marL="0" lvl="0" indent="0" defTabSz="457200">
              <a:lnSpc>
                <a:spcPct val="120000"/>
              </a:lnSpc>
              <a:spcBef>
                <a:spcPts val="800"/>
              </a:spcBef>
              <a:buSzTx/>
              <a:buNone/>
              <a:defRPr sz="1800">
                <a:solidFill>
                  <a:srgbClr val="000000"/>
                </a:solidFill>
              </a:defRPr>
            </a:pPr>
            <a:r>
              <a:rPr sz="1900">
                <a:latin typeface="Helvetica"/>
                <a:ea typeface="Helvetica"/>
                <a:cs typeface="Helvetica"/>
                <a:sym typeface="Helvetica"/>
              </a:rPr>
              <a:t>      </a:t>
            </a:r>
            <a:r>
              <a:rPr sz="1400">
                <a:latin typeface="Helvetica"/>
                <a:ea typeface="Helvetica"/>
                <a:cs typeface="Helvetica"/>
                <a:sym typeface="Helvetica"/>
              </a:rPr>
              <a:t>参考：</a:t>
            </a:r>
            <a:r>
              <a:rPr sz="1400">
                <a:latin typeface="Helvetica"/>
                <a:ea typeface="Helvetica"/>
                <a:cs typeface="Helvetica"/>
                <a:sym typeface="Helvetica"/>
                <a:hlinkClick r:id="rId3"/>
              </a:rPr>
              <a:t>http://www.xue5.com/WebDev/JavaScript/672499.html</a:t>
            </a:r>
            <a:endParaRPr sz="140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sz="1400">
                <a:latin typeface="Helvetica"/>
                <a:ea typeface="Helvetica"/>
                <a:cs typeface="Helvetica"/>
                <a:sym typeface="Helvetica"/>
              </a:rPr>
              <a:t>                   </a:t>
            </a:r>
            <a:r>
              <a:rPr sz="1400">
                <a:latin typeface="Helvetica"/>
                <a:ea typeface="Helvetica"/>
                <a:cs typeface="Helvetica"/>
                <a:sym typeface="Helvetica"/>
                <a:hlinkClick r:id="rId4"/>
              </a:rPr>
              <a:t>http://www.cnblogs.com/silence516/archive/2009/09/03/delegateEvent.html</a:t>
            </a:r>
          </a:p>
        </p:txBody>
      </p:sp>
      <p:sp>
        <p:nvSpPr>
          <p:cNvPr id="167" name="Shape 167"/>
          <p:cNvSpPr/>
          <p:nvPr/>
        </p:nvSpPr>
        <p:spPr>
          <a:xfrm>
            <a:off x="8554777" y="978148"/>
            <a:ext cx="3337360" cy="685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W3C标准-行为标准</a:t>
            </a:r>
          </a:p>
        </p:txBody>
      </p:sp>
    </p:spTree>
  </p:cSld>
  <p:clrMapOvr>
    <a:masterClrMapping/>
  </p:clrMapOvr>
  <p:transition spd="med">
    <p:zoom dir="in"/>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12"/>
          <p:cNvSpPr/>
          <p:nvPr/>
        </p:nvSpPr>
        <p:spPr>
          <a:xfrm>
            <a:off x="4716450" y="1162024"/>
            <a:ext cx="4500594"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3000"/>
            </a:lvl1pPr>
          </a:lstStyle>
          <a:p>
            <a:pPr lvl="0">
              <a:defRPr sz="1800">
                <a:solidFill>
                  <a:srgbClr val="000000"/>
                </a:solidFill>
              </a:defRPr>
            </a:pPr>
            <a:r>
              <a:rPr lang="en-US" altLang="zh-CN" sz="3000" dirty="0" smtClean="0">
                <a:solidFill>
                  <a:srgbClr val="3E231A"/>
                </a:solidFill>
              </a:rPr>
              <a:t>Bootstrap</a:t>
            </a:r>
            <a:endParaRPr sz="3000" dirty="0">
              <a:solidFill>
                <a:srgbClr val="3E231A"/>
              </a:solidFill>
            </a:endParaRPr>
          </a:p>
        </p:txBody>
      </p:sp>
      <p:sp>
        <p:nvSpPr>
          <p:cNvPr id="7" name="Shape 104"/>
          <p:cNvSpPr>
            <a:spLocks noGrp="1"/>
          </p:cNvSpPr>
          <p:nvPr>
            <p:ph type="title"/>
          </p:nvPr>
        </p:nvSpPr>
        <p:spPr>
          <a:xfrm>
            <a:off x="787360" y="376206"/>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前端技术</a:t>
            </a:r>
          </a:p>
        </p:txBody>
      </p:sp>
      <p:sp>
        <p:nvSpPr>
          <p:cNvPr id="10" name="Shape 112"/>
          <p:cNvSpPr/>
          <p:nvPr/>
        </p:nvSpPr>
        <p:spPr>
          <a:xfrm>
            <a:off x="11074432" y="519082"/>
            <a:ext cx="872034"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lang="zh-CN" altLang="en-US" sz="3000" dirty="0" smtClean="0">
                <a:solidFill>
                  <a:srgbClr val="3E231A"/>
                </a:solidFill>
              </a:rPr>
              <a:t>框架</a:t>
            </a:r>
            <a:endParaRPr sz="3000" dirty="0">
              <a:solidFill>
                <a:srgbClr val="3E231A"/>
              </a:solidFill>
            </a:endParaRPr>
          </a:p>
        </p:txBody>
      </p:sp>
      <p:sp>
        <p:nvSpPr>
          <p:cNvPr id="14" name="Shape 104"/>
          <p:cNvSpPr txBox="1">
            <a:spLocks/>
          </p:cNvSpPr>
          <p:nvPr/>
        </p:nvSpPr>
        <p:spPr>
          <a:xfrm>
            <a:off x="1073112" y="1876404"/>
            <a:ext cx="10697568" cy="68580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gn="l">
              <a:defRPr sz="5000"/>
            </a:lvl1pPr>
          </a:lstStyle>
          <a:p>
            <a:pPr>
              <a:defRPr sz="1800">
                <a:solidFill>
                  <a:srgbClr val="000000"/>
                </a:solidFill>
              </a:defRPr>
            </a:pPr>
            <a:r>
              <a:rPr lang="zh-CN" altLang="en-US" sz="2200" dirty="0" smtClean="0">
                <a:latin typeface="Helvetica"/>
              </a:rPr>
              <a:t>简洁、直观、强悍的前端开发框架，让</a:t>
            </a:r>
            <a:r>
              <a:rPr lang="en-US" altLang="zh-CN" sz="2200" dirty="0" smtClean="0">
                <a:latin typeface="Helvetica"/>
              </a:rPr>
              <a:t>web</a:t>
            </a:r>
            <a:r>
              <a:rPr lang="zh-CN" altLang="en-US" sz="2200" dirty="0" smtClean="0">
                <a:latin typeface="Helvetica"/>
              </a:rPr>
              <a:t>开发更迅速、简单。</a:t>
            </a:r>
            <a:endParaRPr lang="en-US" altLang="zh-CN" sz="2200" dirty="0" smtClean="0">
              <a:latin typeface="Helvetica"/>
            </a:endParaRPr>
          </a:p>
          <a:p>
            <a:pPr>
              <a:defRPr sz="1800">
                <a:solidFill>
                  <a:srgbClr val="000000"/>
                </a:solidFill>
              </a:defRPr>
            </a:pPr>
            <a:endParaRPr lang="en-US" altLang="zh-CN" sz="2200" dirty="0" smtClean="0">
              <a:latin typeface="Helvetica"/>
            </a:endParaRPr>
          </a:p>
          <a:p>
            <a:r>
              <a:rPr lang="en-US" sz="2200" dirty="0" smtClean="0">
                <a:latin typeface="Helvetica"/>
              </a:rPr>
              <a:t>Bootstrap </a:t>
            </a:r>
            <a:r>
              <a:rPr lang="zh-CN" altLang="en-US" sz="2200" dirty="0" smtClean="0">
                <a:latin typeface="Helvetica"/>
              </a:rPr>
              <a:t>是最受欢迎的 </a:t>
            </a:r>
            <a:r>
              <a:rPr lang="en-US" sz="2200" dirty="0" smtClean="0">
                <a:latin typeface="Helvetica"/>
              </a:rPr>
              <a:t>HTML、CSS </a:t>
            </a:r>
            <a:r>
              <a:rPr lang="zh-CN" altLang="en-US" sz="2200" dirty="0" smtClean="0">
                <a:latin typeface="Helvetica"/>
              </a:rPr>
              <a:t>和 </a:t>
            </a:r>
            <a:r>
              <a:rPr lang="en-US" sz="2200" dirty="0" smtClean="0">
                <a:latin typeface="Helvetica"/>
              </a:rPr>
              <a:t>JS </a:t>
            </a:r>
            <a:r>
              <a:rPr lang="zh-CN" altLang="en-US" sz="2200" dirty="0" smtClean="0">
                <a:latin typeface="Helvetica"/>
              </a:rPr>
              <a:t>框架，用于开发响应式布局、移动设备优先的 </a:t>
            </a:r>
            <a:r>
              <a:rPr lang="en-US" sz="2200" dirty="0" smtClean="0">
                <a:latin typeface="Helvetica"/>
              </a:rPr>
              <a:t>WEB </a:t>
            </a:r>
            <a:r>
              <a:rPr lang="zh-CN" altLang="en-US" sz="2200" dirty="0" smtClean="0">
                <a:latin typeface="Helvetica"/>
              </a:rPr>
              <a:t>项目。</a:t>
            </a:r>
            <a:endParaRPr lang="en-US" altLang="zh-CN" sz="2200" dirty="0" smtClean="0">
              <a:latin typeface="Helvetica"/>
            </a:endParaRPr>
          </a:p>
          <a:p>
            <a:endParaRPr lang="en-US" altLang="zh-CN" sz="2200" dirty="0" smtClean="0">
              <a:latin typeface="Helvetica"/>
            </a:endParaRPr>
          </a:p>
          <a:p>
            <a:r>
              <a:rPr lang="en-US" altLang="zh-CN" sz="2200" dirty="0" err="1" smtClean="0">
                <a:latin typeface="Helvetica"/>
              </a:rPr>
              <a:t>Bootstrsp</a:t>
            </a:r>
            <a:r>
              <a:rPr lang="zh-CN" altLang="en-US" sz="2200" dirty="0" smtClean="0">
                <a:latin typeface="Helvetica"/>
              </a:rPr>
              <a:t>为 </a:t>
            </a:r>
            <a:r>
              <a:rPr lang="en-US" altLang="zh-CN" sz="2200" dirty="0" smtClean="0">
                <a:latin typeface="Helvetica"/>
              </a:rPr>
              <a:t>Bootstrap </a:t>
            </a:r>
            <a:r>
              <a:rPr lang="zh-CN" altLang="en-US" sz="2200" dirty="0" smtClean="0">
                <a:latin typeface="Helvetica"/>
              </a:rPr>
              <a:t>专门构建了自己的免费 </a:t>
            </a:r>
            <a:r>
              <a:rPr lang="en-US" altLang="zh-CN" sz="2200" dirty="0" smtClean="0">
                <a:latin typeface="Helvetica"/>
              </a:rPr>
              <a:t>CDN </a:t>
            </a:r>
            <a:r>
              <a:rPr lang="zh-CN" altLang="en-US" sz="2200" dirty="0" smtClean="0">
                <a:latin typeface="Helvetica"/>
              </a:rPr>
              <a:t>加速服务。基于国内云厂商的 </a:t>
            </a:r>
            <a:r>
              <a:rPr lang="en-US" altLang="zh-CN" sz="2200" dirty="0" smtClean="0">
                <a:latin typeface="Helvetica"/>
              </a:rPr>
              <a:t>CDN </a:t>
            </a:r>
            <a:r>
              <a:rPr lang="zh-CN" altLang="en-US" sz="2200" dirty="0" smtClean="0">
                <a:latin typeface="Helvetica"/>
              </a:rPr>
              <a:t>服务，访问速度更快、加速效果更明显、没有速度和带宽限制、永久免费。</a:t>
            </a:r>
            <a:r>
              <a:rPr lang="en-US" altLang="zh-CN" sz="2200" dirty="0" smtClean="0">
                <a:latin typeface="Helvetica"/>
              </a:rPr>
              <a:t>Bootstrap </a:t>
            </a:r>
            <a:r>
              <a:rPr lang="zh-CN" altLang="en-US" sz="2200" dirty="0" smtClean="0">
                <a:latin typeface="Helvetica"/>
              </a:rPr>
              <a:t>中文网还对大量的前端开源工具库提供了 </a:t>
            </a:r>
            <a:r>
              <a:rPr lang="en-US" altLang="zh-CN" sz="2200" dirty="0" smtClean="0">
                <a:latin typeface="Helvetica"/>
              </a:rPr>
              <a:t>CDN </a:t>
            </a:r>
            <a:r>
              <a:rPr lang="zh-CN" altLang="en-US" sz="2200" dirty="0" smtClean="0">
                <a:latin typeface="Helvetica"/>
              </a:rPr>
              <a:t>加速服务</a:t>
            </a:r>
            <a:r>
              <a:rPr lang="zh-CN" altLang="en-US" sz="2200" dirty="0" smtClean="0">
                <a:latin typeface="Helvetica"/>
              </a:rPr>
              <a:t>，</a:t>
            </a:r>
            <a:r>
              <a:rPr lang="en-US" altLang="zh-CN" sz="2200" dirty="0" smtClean="0">
                <a:latin typeface="Helvetica"/>
              </a:rPr>
              <a:t>Bootstrap</a:t>
            </a:r>
            <a:r>
              <a:rPr lang="zh-CN" altLang="en-US" sz="2200" dirty="0" smtClean="0">
                <a:latin typeface="Helvetica"/>
              </a:rPr>
              <a:t>查看</a:t>
            </a:r>
            <a:r>
              <a:rPr lang="zh-CN" altLang="en-US" sz="2200" dirty="0" smtClean="0">
                <a:latin typeface="Helvetica"/>
              </a:rPr>
              <a:t>可用的工具库。</a:t>
            </a:r>
            <a:endParaRPr lang="en-US" altLang="zh-CN" sz="2200" dirty="0" smtClean="0">
              <a:latin typeface="Helvetica"/>
            </a:endParaRPr>
          </a:p>
          <a:p>
            <a:endParaRPr lang="en-US" altLang="zh-CN" sz="2200" dirty="0" smtClean="0">
              <a:latin typeface="Helvetica"/>
            </a:endParaRPr>
          </a:p>
          <a:p>
            <a:r>
              <a:rPr lang="zh-CN" altLang="en-US" sz="2200" dirty="0" smtClean="0">
                <a:latin typeface="Helvetica"/>
              </a:rPr>
              <a:t>全局</a:t>
            </a:r>
            <a:r>
              <a:rPr lang="en-US" altLang="zh-CN" sz="2200" dirty="0" err="1" smtClean="0">
                <a:latin typeface="Helvetica"/>
              </a:rPr>
              <a:t>css</a:t>
            </a:r>
            <a:r>
              <a:rPr lang="zh-CN" altLang="en-US" sz="2200" dirty="0" smtClean="0">
                <a:latin typeface="Helvetica"/>
              </a:rPr>
              <a:t>样式：</a:t>
            </a:r>
            <a:endParaRPr lang="en-US" altLang="zh-CN" sz="2200" dirty="0" smtClean="0">
              <a:latin typeface="Helvetica"/>
            </a:endParaRPr>
          </a:p>
          <a:p>
            <a:r>
              <a:rPr lang="zh-CN" altLang="en-US" sz="2200" dirty="0" smtClean="0">
                <a:latin typeface="Helvetica"/>
              </a:rPr>
              <a:t>基本的 </a:t>
            </a:r>
            <a:r>
              <a:rPr lang="en-US" altLang="zh-CN" sz="2200" dirty="0" smtClean="0">
                <a:latin typeface="Helvetica"/>
              </a:rPr>
              <a:t>HTML </a:t>
            </a:r>
            <a:r>
              <a:rPr lang="zh-CN" altLang="en-US" sz="2200" dirty="0" smtClean="0">
                <a:latin typeface="Helvetica"/>
              </a:rPr>
              <a:t>元素均可以通过 </a:t>
            </a:r>
            <a:r>
              <a:rPr lang="en-US" altLang="zh-CN" sz="2200" dirty="0" smtClean="0">
                <a:latin typeface="Helvetica"/>
              </a:rPr>
              <a:t>class </a:t>
            </a:r>
            <a:r>
              <a:rPr lang="zh-CN" altLang="en-US" sz="2200" dirty="0" smtClean="0">
                <a:latin typeface="Helvetica"/>
              </a:rPr>
              <a:t>设置样式并得到增强效果；</a:t>
            </a:r>
            <a:endParaRPr lang="en-US" altLang="zh-CN" sz="2200" dirty="0" smtClean="0">
              <a:latin typeface="Helvetica"/>
            </a:endParaRPr>
          </a:p>
          <a:p>
            <a:r>
              <a:rPr lang="zh-CN" altLang="en-US" sz="2200" dirty="0" smtClean="0">
                <a:latin typeface="Helvetica"/>
              </a:rPr>
              <a:t>排版、表单、表格、按钮、图片、响应式工具等</a:t>
            </a:r>
            <a:endParaRPr lang="en-US" altLang="zh-CN" sz="2200" dirty="0" smtClean="0">
              <a:latin typeface="Helvetica"/>
            </a:endParaRPr>
          </a:p>
          <a:p>
            <a:r>
              <a:rPr lang="zh-CN" altLang="en-US" sz="2200" dirty="0" smtClean="0">
                <a:latin typeface="Helvetica"/>
              </a:rPr>
              <a:t>组件</a:t>
            </a:r>
          </a:p>
          <a:p>
            <a:r>
              <a:rPr lang="zh-CN" altLang="en-US" sz="2200" dirty="0" smtClean="0">
                <a:latin typeface="Helvetica"/>
              </a:rPr>
              <a:t>无数可复用的组件，包括字体图标、下拉菜单、导航、警告框、弹出框等更多功能</a:t>
            </a:r>
            <a:endParaRPr lang="en-US" altLang="zh-CN" sz="2200" dirty="0" smtClean="0">
              <a:latin typeface="Helvetica"/>
            </a:endParaRPr>
          </a:p>
          <a:p>
            <a:r>
              <a:rPr lang="en-US" sz="2200" dirty="0" smtClean="0">
                <a:latin typeface="Helvetica"/>
              </a:rPr>
              <a:t>JavaScript </a:t>
            </a:r>
            <a:r>
              <a:rPr lang="zh-CN" altLang="en-US" sz="2200" dirty="0" smtClean="0">
                <a:latin typeface="Helvetica"/>
              </a:rPr>
              <a:t>插件</a:t>
            </a:r>
          </a:p>
          <a:p>
            <a:r>
              <a:rPr lang="en-US" sz="2200" dirty="0" err="1" smtClean="0">
                <a:latin typeface="Helvetica"/>
              </a:rPr>
              <a:t>jQuery</a:t>
            </a:r>
            <a:r>
              <a:rPr lang="en-US" sz="2200" dirty="0" smtClean="0">
                <a:latin typeface="Helvetica"/>
              </a:rPr>
              <a:t> </a:t>
            </a:r>
            <a:r>
              <a:rPr lang="zh-CN" altLang="en-US" sz="2200" dirty="0" smtClean="0">
                <a:latin typeface="Helvetica"/>
              </a:rPr>
              <a:t>插件为 </a:t>
            </a:r>
            <a:r>
              <a:rPr lang="en-US" sz="2200" dirty="0" smtClean="0">
                <a:latin typeface="Helvetica"/>
              </a:rPr>
              <a:t>Bootstrap </a:t>
            </a:r>
            <a:r>
              <a:rPr lang="zh-CN" altLang="en-US" sz="2200" dirty="0" smtClean="0">
                <a:latin typeface="Helvetica"/>
              </a:rPr>
              <a:t>的组件赋予了“生命”。可以简单地一次性引入所有插件，或者逐个引入到你的页面中</a:t>
            </a:r>
            <a:r>
              <a:rPr lang="zh-CN" altLang="en-US" sz="2200" dirty="0" smtClean="0">
                <a:latin typeface="Helvetica"/>
              </a:rPr>
              <a:t>。包括：下拉菜单、输入框组、导航条、分页、警告、列表组等。</a:t>
            </a:r>
            <a:endParaRPr lang="zh-CN" altLang="en-US" sz="2200" dirty="0" smtClean="0">
              <a:latin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solidFill>
                  <a:srgbClr val="000000"/>
                </a:solidFill>
              </a:defRPr>
            </a:pPr>
            <a:endParaRPr kumimoji="0" lang="zh-CN" altLang="en-US" sz="5000" b="0" i="0" u="none" strike="noStrike" kern="0" cap="none" spc="0" normalizeH="0" baseline="0" noProof="0" dirty="0">
              <a:ln>
                <a:noFill/>
              </a:ln>
              <a:solidFill>
                <a:srgbClr val="3E231A"/>
              </a:solidFill>
              <a:effectLst/>
              <a:uLnTx/>
              <a:uFillTx/>
              <a:latin typeface="+mn-lt"/>
              <a:ea typeface="+mn-ea"/>
              <a:cs typeface="+mn-cs"/>
              <a:sym typeface="Papyrus"/>
            </a:endParaRPr>
          </a:p>
        </p:txBody>
      </p:sp>
    </p:spTree>
  </p:cSld>
  <p:clrMapOvr>
    <a:masterClrMapping/>
  </p:clrMapOvr>
  <p:transition spd="med">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6859590" y="1947842"/>
            <a:ext cx="5214974" cy="7305770"/>
          </a:xfrm>
          <a:prstGeom prst="rect">
            <a:avLst/>
          </a:prstGeom>
          <a:noFill/>
          <a:ln w="9525">
            <a:noFill/>
            <a:miter lim="800000"/>
            <a:headEnd/>
            <a:tailEnd/>
          </a:ln>
          <a:effectLst/>
        </p:spPr>
      </p:pic>
      <p:sp>
        <p:nvSpPr>
          <p:cNvPr id="6" name="Shape 112"/>
          <p:cNvSpPr/>
          <p:nvPr/>
        </p:nvSpPr>
        <p:spPr>
          <a:xfrm>
            <a:off x="4430698" y="1233462"/>
            <a:ext cx="4500594"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3000"/>
            </a:lvl1pPr>
          </a:lstStyle>
          <a:p>
            <a:pPr lvl="0">
              <a:defRPr sz="1800">
                <a:solidFill>
                  <a:srgbClr val="000000"/>
                </a:solidFill>
              </a:defRPr>
            </a:pPr>
            <a:r>
              <a:rPr lang="en-US" altLang="zh-CN" sz="3000" dirty="0" err="1" smtClean="0">
                <a:solidFill>
                  <a:srgbClr val="3E231A"/>
                </a:solidFill>
              </a:rPr>
              <a:t>Css</a:t>
            </a:r>
            <a:r>
              <a:rPr lang="zh-CN" altLang="en-US" sz="3000" dirty="0" smtClean="0">
                <a:solidFill>
                  <a:srgbClr val="3E231A"/>
                </a:solidFill>
              </a:rPr>
              <a:t>框架    </a:t>
            </a:r>
            <a:r>
              <a:rPr lang="en-US" altLang="zh-CN" sz="3000" dirty="0" smtClean="0">
                <a:solidFill>
                  <a:srgbClr val="3E231A"/>
                </a:solidFill>
              </a:rPr>
              <a:t>less</a:t>
            </a:r>
            <a:r>
              <a:rPr lang="zh-CN" altLang="en-US" sz="3000" dirty="0" smtClean="0">
                <a:solidFill>
                  <a:srgbClr val="3E231A"/>
                </a:solidFill>
              </a:rPr>
              <a:t>与</a:t>
            </a:r>
            <a:r>
              <a:rPr lang="en-US" altLang="zh-CN" sz="3000" dirty="0" smtClean="0">
                <a:solidFill>
                  <a:srgbClr val="3E231A"/>
                </a:solidFill>
              </a:rPr>
              <a:t>lass</a:t>
            </a:r>
            <a:endParaRPr sz="3000" dirty="0">
              <a:solidFill>
                <a:srgbClr val="3E231A"/>
              </a:solidFill>
            </a:endParaRPr>
          </a:p>
        </p:txBody>
      </p:sp>
      <p:sp>
        <p:nvSpPr>
          <p:cNvPr id="7" name="Shape 104"/>
          <p:cNvSpPr>
            <a:spLocks noGrp="1"/>
          </p:cNvSpPr>
          <p:nvPr>
            <p:ph type="title"/>
          </p:nvPr>
        </p:nvSpPr>
        <p:spPr>
          <a:xfrm>
            <a:off x="787360" y="376206"/>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前端技术</a:t>
            </a:r>
          </a:p>
        </p:txBody>
      </p:sp>
      <p:pic>
        <p:nvPicPr>
          <p:cNvPr id="4101" name="Picture 5"/>
          <p:cNvPicPr>
            <a:picLocks noChangeAspect="1" noChangeArrowheads="1"/>
          </p:cNvPicPr>
          <p:nvPr/>
        </p:nvPicPr>
        <p:blipFill>
          <a:blip r:embed="rId3"/>
          <a:srcRect/>
          <a:stretch>
            <a:fillRect/>
          </a:stretch>
        </p:blipFill>
        <p:spPr bwMode="auto">
          <a:xfrm>
            <a:off x="930236" y="2019280"/>
            <a:ext cx="4429156" cy="7224803"/>
          </a:xfrm>
          <a:prstGeom prst="rect">
            <a:avLst/>
          </a:prstGeom>
          <a:noFill/>
          <a:ln w="9525">
            <a:noFill/>
            <a:miter lim="800000"/>
            <a:headEnd/>
            <a:tailEnd/>
          </a:ln>
          <a:effectLst/>
        </p:spPr>
      </p:pic>
      <p:sp>
        <p:nvSpPr>
          <p:cNvPr id="10" name="Shape 112"/>
          <p:cNvSpPr/>
          <p:nvPr/>
        </p:nvSpPr>
        <p:spPr>
          <a:xfrm>
            <a:off x="11074432" y="519082"/>
            <a:ext cx="872034"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lang="zh-CN" altLang="en-US" sz="3000" dirty="0" smtClean="0">
                <a:solidFill>
                  <a:srgbClr val="3E231A"/>
                </a:solidFill>
              </a:rPr>
              <a:t>框架</a:t>
            </a:r>
            <a:endParaRPr sz="3000" dirty="0">
              <a:solidFill>
                <a:srgbClr val="3E231A"/>
              </a:solidFill>
            </a:endParaRPr>
          </a:p>
        </p:txBody>
      </p:sp>
    </p:spTree>
  </p:cSld>
  <p:clrMapOvr>
    <a:masterClrMapping/>
  </p:clrMapOvr>
  <p:transition spd="med">
    <p:pull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75" name="Shape 175"/>
          <p:cNvSpPr>
            <a:spLocks noGrp="1"/>
          </p:cNvSpPr>
          <p:nvPr>
            <p:ph type="body" idx="1"/>
          </p:nvPr>
        </p:nvSpPr>
        <p:spPr>
          <a:xfrm>
            <a:off x="1127521" y="2132133"/>
            <a:ext cx="10748865" cy="6586914"/>
          </a:xfrm>
          <a:prstGeom prst="rect">
            <a:avLst/>
          </a:prstGeom>
        </p:spPr>
        <p:txBody>
          <a:bodyPr anchor="t"/>
          <a:lstStyle/>
          <a:p>
            <a:pPr marL="441959" lvl="0" indent="-441959">
              <a:spcBef>
                <a:spcPts val="0"/>
              </a:spcBef>
              <a:buBlip>
                <a:blip r:embed="rId2"/>
              </a:buBlip>
              <a:defRPr sz="1800">
                <a:solidFill>
                  <a:srgbClr val="000000"/>
                </a:solidFill>
              </a:defRPr>
            </a:pPr>
            <a:r>
              <a:rPr sz="3600">
                <a:solidFill>
                  <a:srgbClr val="3E231A"/>
                </a:solidFill>
                <a:latin typeface="Helvetica"/>
                <a:ea typeface="Helvetica"/>
                <a:cs typeface="Helvetica"/>
                <a:sym typeface="Helvetica"/>
              </a:rPr>
              <a:t>视觉/交互设计</a:t>
            </a:r>
            <a:endParaRPr sz="3600">
              <a:solidFill>
                <a:srgbClr val="3E231A"/>
              </a:solidFill>
            </a:endParaRP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视觉设计又称UI（User-Inteface）设计。</a:t>
            </a: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视觉设计是前端开发的基础技能，前端开发的一个重要意义就是通过代码呈给用户良好视觉体验的界面。</a:t>
            </a:r>
          </a:p>
          <a:p>
            <a:pPr marL="0" lvl="1" indent="914400" defTabSz="457200">
              <a:lnSpc>
                <a:spcPct val="150000"/>
              </a:lnSpc>
              <a:spcBef>
                <a:spcPts val="800"/>
              </a:spcBef>
              <a:buSzTx/>
              <a:buNone/>
              <a:defRPr sz="1800">
                <a:solidFill>
                  <a:srgbClr val="000000"/>
                </a:solidFill>
              </a:defRPr>
            </a:pPr>
            <a:r>
              <a:rPr sz="2200">
                <a:latin typeface="Helvetica"/>
                <a:ea typeface="Helvetica"/>
                <a:cs typeface="Helvetica"/>
                <a:sym typeface="Helvetica"/>
              </a:rPr>
              <a:t>需要了解WEB的排版艺术及交互艺术</a:t>
            </a:r>
          </a:p>
          <a:p>
            <a:pPr marL="0" lvl="1" indent="914400" defTabSz="457200">
              <a:lnSpc>
                <a:spcPct val="150000"/>
              </a:lnSpc>
              <a:spcBef>
                <a:spcPts val="800"/>
              </a:spcBef>
              <a:buSzTx/>
              <a:buNone/>
              <a:defRPr sz="1800">
                <a:solidFill>
                  <a:srgbClr val="000000"/>
                </a:solidFill>
              </a:defRPr>
            </a:pPr>
            <a:r>
              <a:rPr sz="2200">
                <a:latin typeface="Helvetica"/>
                <a:ea typeface="Helvetica"/>
                <a:cs typeface="Helvetica"/>
                <a:sym typeface="Helvetica"/>
              </a:rPr>
              <a:t>会使用Photoshop这类画图工具</a:t>
            </a:r>
          </a:p>
          <a:p>
            <a:pPr marL="0" lvl="1" indent="914400" defTabSz="457200">
              <a:lnSpc>
                <a:spcPct val="150000"/>
              </a:lnSpc>
              <a:spcBef>
                <a:spcPts val="800"/>
              </a:spcBef>
              <a:buSzTx/>
              <a:buNone/>
              <a:defRPr sz="1800">
                <a:solidFill>
                  <a:srgbClr val="000000"/>
                </a:solidFill>
              </a:defRPr>
            </a:pPr>
            <a:r>
              <a:rPr sz="2200">
                <a:latin typeface="Helvetica"/>
                <a:ea typeface="Helvetica"/>
                <a:cs typeface="Helvetica"/>
                <a:sym typeface="Helvetica"/>
              </a:rPr>
              <a:t>了解设计WEB 应用的一些方法</a:t>
            </a:r>
          </a:p>
          <a:p>
            <a:pPr marL="0" lvl="1" indent="914400" defTabSz="457200">
              <a:lnSpc>
                <a:spcPct val="150000"/>
              </a:lnSpc>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交互设计是设计人和物的对话，以设计和改善产品的有用性，易用性和吸引性为目的。</a:t>
            </a: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184" name="Shape 184"/>
          <p:cNvSpPr>
            <a:spLocks noGrp="1"/>
          </p:cNvSpPr>
          <p:nvPr>
            <p:ph type="body" idx="1"/>
          </p:nvPr>
        </p:nvSpPr>
        <p:spPr>
          <a:xfrm>
            <a:off x="1127521" y="2132133"/>
            <a:ext cx="4899126" cy="7013334"/>
          </a:xfrm>
          <a:prstGeom prst="rect">
            <a:avLst/>
          </a:prstGeom>
        </p:spPr>
        <p:txBody>
          <a:bodyPr anchor="t"/>
          <a:lstStyle/>
          <a:p>
            <a:pPr marL="441959" lvl="0" indent="-441959">
              <a:lnSpc>
                <a:spcPct val="200000"/>
              </a:lnSpc>
              <a:spcBef>
                <a:spcPts val="0"/>
              </a:spcBef>
              <a:defRPr sz="1800">
                <a:solidFill>
                  <a:srgbClr val="000000"/>
                </a:solidFill>
              </a:defRPr>
            </a:pPr>
            <a:r>
              <a:rPr sz="3600" dirty="0" smtClean="0">
                <a:solidFill>
                  <a:srgbClr val="3E231A"/>
                </a:solidFill>
                <a:latin typeface="Helvetica"/>
                <a:ea typeface="Helvetica"/>
                <a:cs typeface="Helvetica"/>
                <a:sym typeface="Helvetica"/>
              </a:rPr>
              <a:t>性能及安全</a:t>
            </a:r>
            <a:r>
              <a:rPr lang="zh-CN" altLang="en-US" sz="3600" dirty="0" smtClean="0">
                <a:solidFill>
                  <a:srgbClr val="3E231A"/>
                </a:solidFill>
                <a:latin typeface="Helvetica"/>
                <a:ea typeface="Helvetica"/>
                <a:cs typeface="Helvetica"/>
                <a:sym typeface="Helvetica"/>
              </a:rPr>
              <a:t>（</a:t>
            </a:r>
            <a:r>
              <a:rPr lang="en-US" altLang="zh-CN" sz="3600" dirty="0" smtClean="0">
                <a:latin typeface="Helvetica"/>
                <a:ea typeface="Helvetica"/>
                <a:cs typeface="Helvetica"/>
                <a:sym typeface="Helvetica"/>
              </a:rPr>
              <a:t> </a:t>
            </a:r>
            <a:r>
              <a:rPr lang="en-US" altLang="zh-CN" sz="3600" dirty="0" err="1" smtClean="0">
                <a:latin typeface="Helvetica"/>
                <a:ea typeface="Helvetica"/>
                <a:cs typeface="Helvetica"/>
                <a:sym typeface="Helvetica"/>
              </a:rPr>
              <a:t>xenu</a:t>
            </a:r>
            <a:r>
              <a:rPr lang="en-US" altLang="zh-CN" sz="3600" dirty="0" smtClean="0">
                <a:latin typeface="Helvetica"/>
                <a:ea typeface="Helvetica"/>
                <a:cs typeface="Helvetica"/>
                <a:sym typeface="Helvetica"/>
              </a:rPr>
              <a:t> </a:t>
            </a:r>
            <a:r>
              <a:rPr lang="zh-CN" altLang="en-US" sz="3600" dirty="0" smtClean="0">
                <a:solidFill>
                  <a:srgbClr val="3E231A"/>
                </a:solidFill>
                <a:latin typeface="Helvetica"/>
                <a:ea typeface="Helvetica"/>
                <a:cs typeface="Helvetica"/>
                <a:sym typeface="Helvetica"/>
              </a:rPr>
              <a:t>）</a:t>
            </a:r>
            <a:endParaRPr sz="3600" dirty="0">
              <a:solidFill>
                <a:srgbClr val="3E231A"/>
              </a:solidFill>
            </a:endParaRPr>
          </a:p>
          <a:p>
            <a:pPr marL="0" lvl="0" indent="0" defTabSz="457200">
              <a:lnSpc>
                <a:spcPct val="150000"/>
              </a:lnSpc>
              <a:spcBef>
                <a:spcPts val="800"/>
              </a:spcBef>
              <a:buSzTx/>
              <a:buNone/>
              <a:defRPr sz="1800">
                <a:solidFill>
                  <a:srgbClr val="000000"/>
                </a:solidFill>
              </a:defRPr>
            </a:pPr>
            <a:r>
              <a:rPr sz="2200" dirty="0">
                <a:latin typeface="Helvetica"/>
                <a:ea typeface="Helvetica"/>
                <a:cs typeface="Helvetica"/>
                <a:sym typeface="Helvetica"/>
              </a:rPr>
              <a:t>性能——页面内容优化</a:t>
            </a:r>
          </a:p>
          <a:p>
            <a:pPr marL="353290" lvl="2" indent="-124690" defTabSz="457200">
              <a:lnSpc>
                <a:spcPct val="120000"/>
              </a:lnSpc>
              <a:spcBef>
                <a:spcPts val="800"/>
              </a:spcBef>
              <a:buSzPct val="100000"/>
              <a:buChar char="•"/>
              <a:defRPr sz="1800">
                <a:solidFill>
                  <a:srgbClr val="000000"/>
                </a:solidFill>
              </a:defRPr>
            </a:pPr>
            <a:r>
              <a:rPr dirty="0">
                <a:latin typeface="Helvetica"/>
                <a:ea typeface="Helvetica"/>
                <a:cs typeface="Helvetica"/>
                <a:sym typeface="Helvetica"/>
              </a:rPr>
              <a:t>尽量减少HTTP请求次数</a:t>
            </a:r>
          </a:p>
          <a:p>
            <a:pPr marL="0" lvl="1" indent="498763" defTabSz="457200">
              <a:lnSpc>
                <a:spcPct val="120000"/>
              </a:lnSpc>
              <a:spcBef>
                <a:spcPts val="800"/>
              </a:spcBef>
              <a:buSzTx/>
              <a:buNone/>
              <a:defRPr sz="1800">
                <a:solidFill>
                  <a:srgbClr val="000000"/>
                </a:solidFill>
              </a:defRPr>
            </a:pPr>
            <a:r>
              <a:rPr dirty="0">
                <a:latin typeface="Helvetica"/>
                <a:ea typeface="Helvetica"/>
                <a:cs typeface="Helvetica"/>
                <a:sym typeface="Helvetica"/>
              </a:rPr>
              <a:t>1. 合并文件</a:t>
            </a:r>
          </a:p>
          <a:p>
            <a:pPr marL="0" lvl="1" indent="498763" defTabSz="457200">
              <a:lnSpc>
                <a:spcPct val="120000"/>
              </a:lnSpc>
              <a:spcBef>
                <a:spcPts val="800"/>
              </a:spcBef>
              <a:buSzTx/>
              <a:buNone/>
              <a:defRPr sz="1800">
                <a:solidFill>
                  <a:srgbClr val="000000"/>
                </a:solidFill>
              </a:defRPr>
            </a:pPr>
            <a:r>
              <a:rPr dirty="0">
                <a:latin typeface="Helvetica"/>
                <a:ea typeface="Helvetica"/>
                <a:cs typeface="Helvetica"/>
                <a:sym typeface="Helvetica"/>
              </a:rPr>
              <a:t>2. CSS Sprites</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3. 剔除重复脚本</a:t>
            </a:r>
          </a:p>
          <a:p>
            <a:pPr marL="353290" lvl="2" indent="-124690" defTabSz="457200">
              <a:lnSpc>
                <a:spcPct val="120000"/>
              </a:lnSpc>
              <a:spcBef>
                <a:spcPts val="800"/>
              </a:spcBef>
              <a:buSzPct val="100000"/>
              <a:buChar char="•"/>
              <a:defRPr sz="1800">
                <a:solidFill>
                  <a:srgbClr val="000000"/>
                </a:solidFill>
              </a:defRPr>
            </a:pPr>
            <a:r>
              <a:rPr dirty="0">
                <a:latin typeface="Helvetica"/>
                <a:ea typeface="Helvetica"/>
                <a:cs typeface="Helvetica"/>
                <a:sym typeface="Helvetica"/>
              </a:rPr>
              <a:t>减少交互通信</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1. 压缩 javascript 和 CSS 文件</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2. 优化图片，尽量减少存储大小</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3. 减少Cookie体积</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4. 使用外部 javascript 和 CSS 文件</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5. 缓存Ajax数据</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6. 剔除未用到的脚本和样式</a:t>
            </a:r>
          </a:p>
          <a:p>
            <a:pPr marL="0" lvl="0" indent="0" defTabSz="457200">
              <a:lnSpc>
                <a:spcPct val="120000"/>
              </a:lnSpc>
              <a:spcBef>
                <a:spcPts val="800"/>
              </a:spcBef>
              <a:buSzTx/>
              <a:buNone/>
              <a:defRPr sz="1800">
                <a:solidFill>
                  <a:srgbClr val="000000"/>
                </a:solidFill>
              </a:defRPr>
            </a:pPr>
            <a:r>
              <a:rPr dirty="0">
                <a:latin typeface="Helvetica"/>
                <a:ea typeface="Helvetica"/>
                <a:cs typeface="Helvetica"/>
                <a:sym typeface="Helvetica"/>
              </a:rPr>
              <a:t>	7. 推迟加载内容</a:t>
            </a:r>
          </a:p>
        </p:txBody>
      </p:sp>
      <p:sp>
        <p:nvSpPr>
          <p:cNvPr id="185" name="Shape 185"/>
          <p:cNvSpPr/>
          <p:nvPr/>
        </p:nvSpPr>
        <p:spPr>
          <a:xfrm>
            <a:off x="7147321" y="3704204"/>
            <a:ext cx="4899126" cy="51900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8. 使用GET来完成AJAX请求</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9. 对于静态内容使用无cookie请求</a:t>
            </a:r>
          </a:p>
          <a:p>
            <a:pPr marL="124690" lvl="0" indent="-124690" algn="l" defTabSz="457200">
              <a:lnSpc>
                <a:spcPct val="120000"/>
              </a:lnSpc>
              <a:spcBef>
                <a:spcPts val="800"/>
              </a:spcBef>
              <a:buSzPct val="100000"/>
              <a:buChar char="•"/>
              <a:defRPr sz="1800">
                <a:solidFill>
                  <a:srgbClr val="000000"/>
                </a:solidFill>
              </a:defRPr>
            </a:pPr>
            <a:r>
              <a:rPr dirty="0">
                <a:latin typeface="Helvetica"/>
                <a:ea typeface="Helvetica"/>
                <a:cs typeface="Helvetica"/>
                <a:sym typeface="Helvetica"/>
              </a:rPr>
              <a:t>合理利用并行</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1. 尽量避免重定向</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2. 慎用iframe</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3. 把样式表放在顶部</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4. 脚本放到样式后面加载</a:t>
            </a:r>
          </a:p>
          <a:p>
            <a:pPr marL="124690" lvl="0" indent="-124690" algn="l" defTabSz="457200">
              <a:lnSpc>
                <a:spcPct val="120000"/>
              </a:lnSpc>
              <a:spcBef>
                <a:spcPts val="800"/>
              </a:spcBef>
              <a:buSzPct val="100000"/>
              <a:buChar char="•"/>
              <a:defRPr sz="1800">
                <a:solidFill>
                  <a:srgbClr val="000000"/>
                </a:solidFill>
              </a:defRPr>
            </a:pPr>
            <a:r>
              <a:rPr dirty="0">
                <a:latin typeface="Helvetica"/>
                <a:ea typeface="Helvetica"/>
                <a:cs typeface="Helvetica"/>
                <a:sym typeface="Helvetica"/>
              </a:rPr>
              <a:t>节约系统消耗</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1. 避免使用CSS表达式</a:t>
            </a:r>
          </a:p>
          <a:p>
            <a:pPr lvl="0" algn="l" defTabSz="457200">
              <a:lnSpc>
                <a:spcPct val="120000"/>
              </a:lnSpc>
              <a:spcBef>
                <a:spcPts val="800"/>
              </a:spcBef>
              <a:defRPr sz="1800">
                <a:solidFill>
                  <a:srgbClr val="000000"/>
                </a:solidFill>
              </a:defRPr>
            </a:pPr>
            <a:r>
              <a:rPr dirty="0">
                <a:latin typeface="Helvetica"/>
                <a:ea typeface="Helvetica"/>
                <a:cs typeface="Helvetica"/>
                <a:sym typeface="Helvetica"/>
              </a:rPr>
              <a:t>	2. </a:t>
            </a:r>
            <a:r>
              <a:rPr dirty="0" smtClean="0">
                <a:latin typeface="Helvetica"/>
                <a:ea typeface="Helvetica"/>
                <a:cs typeface="Helvetica"/>
                <a:sym typeface="Helvetica"/>
              </a:rPr>
              <a:t>避免使用滤镜</a:t>
            </a:r>
            <a:endParaRPr lang="en-US" dirty="0" smtClean="0">
              <a:latin typeface="Helvetica"/>
              <a:ea typeface="Helvetica"/>
              <a:cs typeface="Helvetica"/>
              <a:sym typeface="Helvetica"/>
            </a:endParaRPr>
          </a:p>
          <a:p>
            <a:pPr lvl="0" algn="l" defTabSz="457200">
              <a:lnSpc>
                <a:spcPct val="120000"/>
              </a:lnSpc>
              <a:spcBef>
                <a:spcPts val="800"/>
              </a:spcBef>
              <a:defRPr sz="1800">
                <a:solidFill>
                  <a:srgbClr val="000000"/>
                </a:solidFill>
              </a:defRPr>
            </a:pPr>
            <a:endParaRPr lang="en-US" dirty="0" smtClean="0">
              <a:latin typeface="Helvetica"/>
              <a:ea typeface="Helvetica"/>
              <a:cs typeface="Helvetica"/>
              <a:sym typeface="Helvetica"/>
            </a:endParaRPr>
          </a:p>
          <a:p>
            <a:pPr lvl="0" algn="l" defTabSz="457200">
              <a:lnSpc>
                <a:spcPct val="120000"/>
              </a:lnSpc>
              <a:spcBef>
                <a:spcPts val="800"/>
              </a:spcBef>
              <a:defRPr sz="1800">
                <a:solidFill>
                  <a:srgbClr val="000000"/>
                </a:solidFill>
              </a:defRPr>
            </a:pPr>
            <a:endParaRPr dirty="0">
              <a:latin typeface="Helvetica"/>
              <a:ea typeface="Helvetica"/>
              <a:cs typeface="Helvetica"/>
              <a:sym typeface="Helvetica"/>
            </a:endParaRPr>
          </a:p>
        </p:txBody>
      </p:sp>
    </p:spTree>
  </p:cSld>
  <p:clrMapOvr>
    <a:masterClrMapping/>
  </p:clrMapOvr>
  <p:transition spd="med">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前端技术</a:t>
            </a:r>
          </a:p>
        </p:txBody>
      </p:sp>
      <p:sp>
        <p:nvSpPr>
          <p:cNvPr id="188" name="Shape 188"/>
          <p:cNvSpPr>
            <a:spLocks noGrp="1"/>
          </p:cNvSpPr>
          <p:nvPr>
            <p:ph type="body" idx="1"/>
          </p:nvPr>
        </p:nvSpPr>
        <p:spPr>
          <a:xfrm>
            <a:off x="1127520" y="2132133"/>
            <a:ext cx="7518019" cy="7013334"/>
          </a:xfrm>
          <a:prstGeom prst="rect">
            <a:avLst/>
          </a:prstGeom>
        </p:spPr>
        <p:txBody>
          <a:bodyPr anchor="t"/>
          <a:lstStyle/>
          <a:p>
            <a:pPr marL="441959" lvl="0" indent="-441959">
              <a:lnSpc>
                <a:spcPct val="200000"/>
              </a:lnSpc>
              <a:spcBef>
                <a:spcPts val="0"/>
              </a:spcBef>
              <a:defRPr sz="1800">
                <a:solidFill>
                  <a:srgbClr val="000000"/>
                </a:solidFill>
              </a:defRPr>
            </a:pPr>
            <a:r>
              <a:rPr sz="3600" dirty="0" smtClean="0">
                <a:solidFill>
                  <a:srgbClr val="3E231A"/>
                </a:solidFill>
                <a:latin typeface="Helvetica"/>
                <a:ea typeface="Helvetica"/>
                <a:cs typeface="Helvetica"/>
                <a:sym typeface="Helvetica"/>
              </a:rPr>
              <a:t>性能及安全</a:t>
            </a:r>
            <a:r>
              <a:rPr lang="zh-CN" altLang="en-US" sz="3600" dirty="0" smtClean="0">
                <a:solidFill>
                  <a:srgbClr val="3E231A"/>
                </a:solidFill>
                <a:latin typeface="Helvetica"/>
                <a:ea typeface="Helvetica"/>
                <a:cs typeface="Helvetica"/>
                <a:sym typeface="Helvetica"/>
              </a:rPr>
              <a:t>（</a:t>
            </a:r>
            <a:r>
              <a:rPr lang="en-US" sz="3600" dirty="0" smtClean="0">
                <a:latin typeface="Helvetica"/>
                <a:ea typeface="Helvetica"/>
                <a:cs typeface="Helvetica"/>
                <a:sym typeface="Helvetica"/>
              </a:rPr>
              <a:t> </a:t>
            </a:r>
            <a:r>
              <a:rPr lang="en-US" sz="3600" dirty="0" err="1" smtClean="0">
                <a:latin typeface="Helvetica"/>
                <a:ea typeface="Helvetica"/>
                <a:cs typeface="Helvetica"/>
                <a:sym typeface="Helvetica"/>
              </a:rPr>
              <a:t>NetSparker</a:t>
            </a:r>
            <a:r>
              <a:rPr lang="en-US" sz="3600" dirty="0" smtClean="0">
                <a:latin typeface="Helvetica"/>
                <a:ea typeface="Helvetica"/>
                <a:cs typeface="Helvetica"/>
                <a:sym typeface="Helvetica"/>
              </a:rPr>
              <a:t> </a:t>
            </a:r>
            <a:r>
              <a:rPr lang="zh-CN" altLang="en-US" sz="3600" dirty="0" smtClean="0">
                <a:solidFill>
                  <a:srgbClr val="3E231A"/>
                </a:solidFill>
                <a:latin typeface="Helvetica"/>
                <a:ea typeface="Helvetica"/>
                <a:cs typeface="Helvetica"/>
                <a:sym typeface="Helvetica"/>
              </a:rPr>
              <a:t>）</a:t>
            </a:r>
            <a:endParaRPr sz="3600" dirty="0">
              <a:solidFill>
                <a:srgbClr val="3E231A"/>
              </a:solidFill>
            </a:endParaRPr>
          </a:p>
          <a:p>
            <a:pPr marL="0" lvl="0" indent="0" defTabSz="457200">
              <a:lnSpc>
                <a:spcPct val="150000"/>
              </a:lnSpc>
              <a:spcBef>
                <a:spcPts val="800"/>
              </a:spcBef>
              <a:buSzTx/>
              <a:buNone/>
              <a:defRPr sz="1800">
                <a:solidFill>
                  <a:srgbClr val="000000"/>
                </a:solidFill>
              </a:defRPr>
            </a:pPr>
            <a:r>
              <a:rPr sz="2200" dirty="0">
                <a:latin typeface="Helvetica"/>
                <a:ea typeface="Helvetica"/>
                <a:cs typeface="Helvetica"/>
                <a:sym typeface="Helvetica"/>
              </a:rPr>
              <a:t>性能——服务器优化</a:t>
            </a:r>
          </a:p>
          <a:p>
            <a:pPr marL="124690" lvl="0" indent="-124690" defTabSz="457200">
              <a:lnSpc>
                <a:spcPct val="150000"/>
              </a:lnSpc>
              <a:spcBef>
                <a:spcPts val="800"/>
              </a:spcBef>
              <a:buSzPct val="100000"/>
              <a:buChar char="•"/>
              <a:defRPr sz="1800">
                <a:solidFill>
                  <a:srgbClr val="000000"/>
                </a:solidFill>
              </a:defRPr>
            </a:pPr>
            <a:r>
              <a:rPr sz="2000" dirty="0">
                <a:latin typeface="Helvetica"/>
                <a:ea typeface="Helvetica"/>
                <a:cs typeface="Helvetica"/>
                <a:sym typeface="Helvetica"/>
              </a:rPr>
              <a:t>使用内容分发网络（CDN）</a:t>
            </a:r>
          </a:p>
          <a:p>
            <a:pPr marL="124690" lvl="0" indent="-124690" defTabSz="457200">
              <a:lnSpc>
                <a:spcPct val="150000"/>
              </a:lnSpc>
              <a:spcBef>
                <a:spcPts val="800"/>
              </a:spcBef>
              <a:buSzPct val="100000"/>
              <a:buChar char="•"/>
              <a:defRPr sz="1800">
                <a:solidFill>
                  <a:srgbClr val="000000"/>
                </a:solidFill>
              </a:defRPr>
            </a:pPr>
            <a:r>
              <a:rPr sz="2000" dirty="0">
                <a:latin typeface="Helvetica"/>
                <a:ea typeface="Helvetica"/>
                <a:cs typeface="Helvetica"/>
                <a:sym typeface="Helvetica"/>
              </a:rPr>
              <a:t>配置合理的服务器端缓存机制</a:t>
            </a:r>
          </a:p>
          <a:p>
            <a:pPr marL="124690" lvl="0" indent="-124690" defTabSz="457200">
              <a:lnSpc>
                <a:spcPct val="150000"/>
              </a:lnSpc>
              <a:spcBef>
                <a:spcPts val="800"/>
              </a:spcBef>
              <a:buSzPct val="100000"/>
              <a:buChar char="•"/>
              <a:defRPr sz="1800">
                <a:solidFill>
                  <a:srgbClr val="000000"/>
                </a:solidFill>
              </a:defRPr>
            </a:pPr>
            <a:r>
              <a:rPr sz="2000" dirty="0">
                <a:latin typeface="Helvetica"/>
                <a:ea typeface="Helvetica"/>
                <a:cs typeface="Helvetica"/>
                <a:sym typeface="Helvetica"/>
              </a:rPr>
              <a:t>Gzip压缩文件内容</a:t>
            </a:r>
          </a:p>
          <a:p>
            <a:pPr marL="124690" lvl="0" indent="-124690" defTabSz="457200">
              <a:lnSpc>
                <a:spcPct val="150000"/>
              </a:lnSpc>
              <a:spcBef>
                <a:spcPts val="800"/>
              </a:spcBef>
              <a:buSzPct val="100000"/>
              <a:buChar char="•"/>
              <a:defRPr sz="1800">
                <a:solidFill>
                  <a:srgbClr val="000000"/>
                </a:solidFill>
              </a:defRPr>
            </a:pPr>
            <a:r>
              <a:rPr sz="2000" dirty="0">
                <a:latin typeface="Helvetica"/>
                <a:ea typeface="Helvetica"/>
                <a:cs typeface="Helvetica"/>
                <a:sym typeface="Helvetica"/>
              </a:rPr>
              <a:t>减少DNS查找次数</a:t>
            </a:r>
          </a:p>
        </p:txBody>
      </p:sp>
    </p:spTree>
  </p:cSld>
  <p:clrMapOvr>
    <a:masterClrMapping/>
  </p:clrMapOvr>
  <p:transition spd="med">
    <p:pull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前端工具</a:t>
            </a:r>
          </a:p>
        </p:txBody>
      </p:sp>
      <p:sp>
        <p:nvSpPr>
          <p:cNvPr id="191" name="Shape 191"/>
          <p:cNvSpPr>
            <a:spLocks noGrp="1"/>
          </p:cNvSpPr>
          <p:nvPr>
            <p:ph type="body" idx="1"/>
          </p:nvPr>
        </p:nvSpPr>
        <p:spPr>
          <a:xfrm>
            <a:off x="1127521" y="2132133"/>
            <a:ext cx="10748865" cy="6719817"/>
          </a:xfrm>
          <a:prstGeom prst="rect">
            <a:avLst/>
          </a:prstGeom>
        </p:spPr>
        <p:txBody>
          <a:bodyPr anchor="t">
            <a:normAutofit fontScale="85000" lnSpcReduction="20000"/>
          </a:bodyPr>
          <a:lstStyle/>
          <a:p>
            <a:pPr marL="441959" lvl="0" indent="-441959">
              <a:lnSpc>
                <a:spcPct val="150000"/>
              </a:lnSpc>
              <a:spcBef>
                <a:spcPts val="0"/>
              </a:spcBef>
              <a:buBlip>
                <a:blip r:embed="rId2"/>
              </a:buBlip>
              <a:defRPr sz="1800">
                <a:solidFill>
                  <a:srgbClr val="000000"/>
                </a:solidFill>
              </a:defRPr>
            </a:pPr>
            <a:r>
              <a:rPr sz="3600" dirty="0">
                <a:solidFill>
                  <a:srgbClr val="3E231A"/>
                </a:solidFill>
                <a:latin typeface="Helvetica"/>
                <a:ea typeface="Helvetica"/>
                <a:cs typeface="Helvetica"/>
                <a:sym typeface="Helvetica"/>
              </a:rPr>
              <a:t>设计类</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切图工具：photoshop，Flash，Fireworks</a:t>
            </a: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制作IDE：Dreamweaver，Sublime Text，WebStorm</a:t>
            </a:r>
          </a:p>
          <a:p>
            <a:pPr marL="0" lvl="0" indent="0" defTabSz="457200">
              <a:lnSpc>
                <a:spcPct val="120000"/>
              </a:lnSpc>
              <a:spcBef>
                <a:spcPts val="800"/>
              </a:spcBef>
              <a:buSzTx/>
              <a:buNone/>
              <a:defRPr sz="1800">
                <a:solidFill>
                  <a:srgbClr val="000000"/>
                </a:solidFill>
              </a:defRPr>
            </a:pPr>
            <a:endParaRPr sz="2000" dirty="0">
              <a:latin typeface="Helvetica"/>
              <a:ea typeface="Helvetica"/>
              <a:cs typeface="Helvetica"/>
              <a:sym typeface="Helvetica"/>
            </a:endParaRPr>
          </a:p>
          <a:p>
            <a:pPr marL="441959" lvl="0" indent="-441959">
              <a:lnSpc>
                <a:spcPct val="150000"/>
              </a:lnSpc>
              <a:spcBef>
                <a:spcPts val="0"/>
              </a:spcBef>
              <a:buBlip>
                <a:blip r:embed="rId2"/>
              </a:buBlip>
              <a:defRPr sz="1800">
                <a:solidFill>
                  <a:srgbClr val="000000"/>
                </a:solidFill>
              </a:defRPr>
            </a:pPr>
            <a:r>
              <a:rPr sz="3600" dirty="0" smtClean="0">
                <a:solidFill>
                  <a:srgbClr val="3E231A"/>
                </a:solidFill>
                <a:latin typeface="Helvetica"/>
              </a:rPr>
              <a:t>调试类</a:t>
            </a:r>
            <a:endParaRPr sz="3600" dirty="0">
              <a:solidFill>
                <a:srgbClr val="3E231A"/>
              </a:solidFill>
              <a:latin typeface="Helvetica"/>
            </a:endParaRP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a:t>
            </a:r>
            <a:r>
              <a:rPr sz="2000" dirty="0" smtClean="0">
                <a:latin typeface="Helvetica"/>
                <a:ea typeface="Helvetica"/>
                <a:cs typeface="Helvetica"/>
                <a:sym typeface="Helvetica"/>
              </a:rPr>
              <a:t>Firebug</a:t>
            </a:r>
            <a:r>
              <a:rPr lang="zh-CN" altLang="en-US" sz="2000" dirty="0" smtClean="0">
                <a:latin typeface="Helvetica"/>
                <a:ea typeface="Helvetica"/>
                <a:cs typeface="Helvetica"/>
                <a:sym typeface="Helvetica"/>
              </a:rPr>
              <a:t>（</a:t>
            </a:r>
            <a:r>
              <a:rPr lang="zh-CN" altLang="en-US" sz="2000" dirty="0" smtClean="0">
                <a:latin typeface="Helvetica"/>
              </a:rPr>
              <a:t>调试样式</a:t>
            </a:r>
            <a:r>
              <a:rPr lang="en-US" altLang="zh-CN" sz="2000" dirty="0" smtClean="0">
                <a:latin typeface="Helvetica"/>
              </a:rPr>
              <a:t>/</a:t>
            </a:r>
            <a:r>
              <a:rPr lang="zh-CN" altLang="en-US" sz="2000" dirty="0" smtClean="0">
                <a:latin typeface="Helvetica"/>
              </a:rPr>
              <a:t>布局，</a:t>
            </a:r>
            <a:r>
              <a:rPr lang="en-US" altLang="zh-CN" sz="2000" dirty="0" smtClean="0">
                <a:latin typeface="Helvetica"/>
              </a:rPr>
              <a:t>debug </a:t>
            </a:r>
            <a:r>
              <a:rPr lang="en-US" altLang="zh-CN" sz="2000" dirty="0" err="1" smtClean="0">
                <a:latin typeface="Helvetica"/>
              </a:rPr>
              <a:t>Javascript</a:t>
            </a:r>
            <a:r>
              <a:rPr lang="zh-CN" altLang="en-US" sz="2000" dirty="0" smtClean="0">
                <a:latin typeface="Helvetica"/>
              </a:rPr>
              <a:t>，查看网络情况</a:t>
            </a:r>
            <a:r>
              <a:rPr lang="zh-CN" altLang="en-US" sz="2000" dirty="0" smtClean="0">
                <a:latin typeface="Helvetica"/>
                <a:ea typeface="Helvetica"/>
                <a:cs typeface="Helvetica"/>
                <a:sym typeface="Helvetica"/>
              </a:rPr>
              <a:t>）</a:t>
            </a:r>
            <a:endParaRPr lang="en-US" sz="2000" dirty="0" smtClean="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lang="en-US" sz="2000" dirty="0" smtClean="0">
                <a:latin typeface="Helvetica"/>
                <a:ea typeface="Helvetica"/>
                <a:cs typeface="Helvetica"/>
                <a:sym typeface="Helvetica"/>
              </a:rPr>
              <a:t>	 </a:t>
            </a:r>
            <a:r>
              <a:rPr lang="en-US" sz="2000" dirty="0" err="1" smtClean="0">
                <a:latin typeface="Helvetica"/>
                <a:ea typeface="Helvetica"/>
                <a:cs typeface="Helvetica"/>
                <a:sym typeface="Helvetica"/>
              </a:rPr>
              <a:t>IETester</a:t>
            </a:r>
            <a:r>
              <a:rPr lang="zh-CN" altLang="en-US" sz="2000" dirty="0" smtClean="0">
                <a:latin typeface="Helvetica"/>
                <a:ea typeface="Helvetica"/>
                <a:cs typeface="Helvetica"/>
                <a:sym typeface="Helvetica"/>
              </a:rPr>
              <a:t>（多版本测试）</a:t>
            </a:r>
            <a:endParaRPr sz="2000" dirty="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a:t>
            </a:r>
            <a:r>
              <a:rPr sz="2000" dirty="0" smtClean="0">
                <a:latin typeface="Helvetica"/>
                <a:ea typeface="Helvetica"/>
                <a:cs typeface="Helvetica"/>
                <a:sym typeface="Helvetica"/>
              </a:rPr>
              <a:t>Yslow</a:t>
            </a:r>
            <a:r>
              <a:rPr lang="zh-CN" altLang="en-US" sz="2000" dirty="0" smtClean="0">
                <a:latin typeface="Helvetica"/>
                <a:ea typeface="Helvetica"/>
                <a:cs typeface="Helvetica"/>
                <a:sym typeface="Helvetica"/>
              </a:rPr>
              <a:t>（</a:t>
            </a:r>
            <a:r>
              <a:rPr lang="zh-CN" altLang="en-US" sz="2000" dirty="0" smtClean="0">
                <a:latin typeface="Helvetica"/>
              </a:rPr>
              <a:t>监控页面性能，查找页面瓶颈，辅助调试页面（检查</a:t>
            </a:r>
            <a:r>
              <a:rPr lang="en-US" altLang="zh-CN" sz="2000" dirty="0" err="1" smtClean="0">
                <a:latin typeface="Helvetica"/>
              </a:rPr>
              <a:t>js</a:t>
            </a:r>
            <a:r>
              <a:rPr lang="zh-CN" altLang="en-US" sz="2000" dirty="0" smtClean="0">
                <a:latin typeface="Helvetica"/>
              </a:rPr>
              <a:t>语法，图片优化）； </a:t>
            </a:r>
            <a:r>
              <a:rPr lang="zh-CN" altLang="en-US" sz="2000" dirty="0" smtClean="0">
                <a:latin typeface="Helvetica"/>
                <a:ea typeface="Helvetica"/>
                <a:cs typeface="Helvetica"/>
                <a:sym typeface="Helvetica"/>
              </a:rPr>
              <a:t>）</a:t>
            </a:r>
            <a:endParaRPr sz="2000" dirty="0">
              <a:latin typeface="Helvetica"/>
              <a:ea typeface="Helvetica"/>
              <a:cs typeface="Helvetica"/>
              <a:sym typeface="Helvetica"/>
            </a:endParaRPr>
          </a:p>
          <a:p>
            <a:pPr mar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a:t>
            </a:r>
            <a:r>
              <a:rPr sz="2000" dirty="0" smtClean="0">
                <a:latin typeface="Helvetica"/>
                <a:ea typeface="Helvetica"/>
                <a:cs typeface="Helvetica"/>
                <a:sym typeface="Helvetica"/>
              </a:rPr>
              <a:t>HttpWatch</a:t>
            </a:r>
            <a:r>
              <a:rPr lang="zh-CN" altLang="en-US" sz="2000" dirty="0" smtClean="0">
                <a:latin typeface="Helvetica"/>
                <a:ea typeface="Helvetica"/>
                <a:cs typeface="Helvetica"/>
                <a:sym typeface="Helvetica"/>
              </a:rPr>
              <a:t>（</a:t>
            </a:r>
            <a:r>
              <a:rPr lang="en-US" altLang="zh-CN" sz="2000" dirty="0" err="1" smtClean="0">
                <a:latin typeface="Helvetica"/>
              </a:rPr>
              <a:t>HttpWatch</a:t>
            </a:r>
            <a:r>
              <a:rPr lang="zh-CN" altLang="en-US" sz="2000" dirty="0" smtClean="0">
                <a:latin typeface="Helvetica"/>
              </a:rPr>
              <a:t>：查看页面渲染关键时间点，查看</a:t>
            </a:r>
            <a:r>
              <a:rPr lang="en-US" altLang="zh-CN" sz="2000" dirty="0" smtClean="0">
                <a:latin typeface="Helvetica"/>
              </a:rPr>
              <a:t>HTTP</a:t>
            </a:r>
            <a:r>
              <a:rPr lang="zh-CN" altLang="en-US" sz="2000" dirty="0" smtClean="0">
                <a:latin typeface="Helvetica"/>
              </a:rPr>
              <a:t>瀑布；</a:t>
            </a:r>
            <a:r>
              <a:rPr lang="zh-CN" altLang="en-US" sz="2000" dirty="0" smtClean="0">
                <a:latin typeface="Helvetica"/>
                <a:ea typeface="Helvetica"/>
                <a:cs typeface="Helvetica"/>
                <a:sym typeface="Helvetica"/>
              </a:rPr>
              <a:t>）</a:t>
            </a:r>
            <a:endParaRPr sz="2000" dirty="0">
              <a:latin typeface="Helvetica"/>
              <a:ea typeface="Helvetica"/>
              <a:cs typeface="Helvetica"/>
              <a:sym typeface="Helvetica"/>
            </a:endParaRPr>
          </a:p>
          <a:p>
            <a:pPr mar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a:t>
            </a:r>
            <a:r>
              <a:rPr sz="2000" dirty="0" smtClean="0">
                <a:latin typeface="Helvetica"/>
                <a:ea typeface="Helvetica"/>
                <a:cs typeface="Helvetica"/>
                <a:sym typeface="Helvetica"/>
              </a:rPr>
              <a:t>Fiddler</a:t>
            </a:r>
            <a:r>
              <a:rPr lang="zh-CN" altLang="en-US" sz="2000" dirty="0" smtClean="0">
                <a:latin typeface="Helvetica"/>
                <a:ea typeface="Helvetica"/>
                <a:cs typeface="Helvetica"/>
                <a:sym typeface="Helvetica"/>
              </a:rPr>
              <a:t>（</a:t>
            </a:r>
            <a:r>
              <a:rPr lang="en-US" altLang="zh-CN" sz="2000" dirty="0" smtClean="0">
                <a:latin typeface="Helvetica"/>
              </a:rPr>
              <a:t>Fiddler</a:t>
            </a:r>
            <a:r>
              <a:rPr lang="zh-CN" altLang="en-US" sz="2000" dirty="0" smtClean="0">
                <a:latin typeface="Helvetica"/>
              </a:rPr>
              <a:t>：监控</a:t>
            </a:r>
            <a:r>
              <a:rPr lang="en-US" altLang="zh-CN" sz="2000" dirty="0" smtClean="0">
                <a:latin typeface="Helvetica"/>
              </a:rPr>
              <a:t>HTTP</a:t>
            </a:r>
            <a:r>
              <a:rPr lang="zh-CN" altLang="en-US" sz="2000" dirty="0" smtClean="0">
                <a:latin typeface="Helvetica"/>
              </a:rPr>
              <a:t>请求，劫持</a:t>
            </a:r>
            <a:r>
              <a:rPr lang="en-US" altLang="zh-CN" sz="2000" dirty="0" smtClean="0">
                <a:latin typeface="Helvetica"/>
              </a:rPr>
              <a:t>HTTP</a:t>
            </a:r>
            <a:r>
              <a:rPr lang="zh-CN" altLang="en-US" sz="2000" dirty="0" smtClean="0">
                <a:latin typeface="Helvetica"/>
              </a:rPr>
              <a:t>包，修改</a:t>
            </a:r>
            <a:r>
              <a:rPr lang="en-US" altLang="zh-CN" sz="2000" dirty="0" smtClean="0">
                <a:latin typeface="Helvetica"/>
              </a:rPr>
              <a:t>HTTP</a:t>
            </a:r>
            <a:r>
              <a:rPr lang="zh-CN" altLang="en-US" sz="2000" dirty="0" smtClean="0">
                <a:latin typeface="Helvetica"/>
              </a:rPr>
              <a:t>头等信息，做本地文件映射；</a:t>
            </a:r>
          </a:p>
          <a:p>
            <a:pPr marL="0" lvl="0" indent="0" defTabSz="457200">
              <a:lnSpc>
                <a:spcPct val="120000"/>
              </a:lnSpc>
              <a:spcBef>
                <a:spcPts val="800"/>
              </a:spcBef>
              <a:buSzTx/>
              <a:buNone/>
              <a:defRPr sz="1800">
                <a:solidFill>
                  <a:srgbClr val="000000"/>
                </a:solidFill>
              </a:defRPr>
            </a:pPr>
            <a:r>
              <a:rPr lang="zh-CN" altLang="en-US" sz="2000" dirty="0" smtClean="0">
                <a:latin typeface="Helvetica"/>
                <a:ea typeface="Helvetica"/>
                <a:cs typeface="Helvetica"/>
                <a:sym typeface="Helvetica"/>
              </a:rPr>
              <a:t>）</a:t>
            </a:r>
            <a:endParaRPr sz="2000" dirty="0">
              <a:latin typeface="Helvetica"/>
              <a:ea typeface="Helvetica"/>
              <a:cs typeface="Helvetica"/>
              <a:sym typeface="Helvetica"/>
            </a:endParaRPr>
          </a:p>
          <a:p>
            <a:pPr mar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IE Developer </a:t>
            </a:r>
            <a:r>
              <a:rPr sz="2000" dirty="0" smtClean="0">
                <a:latin typeface="Helvetica"/>
                <a:ea typeface="Helvetica"/>
                <a:cs typeface="Helvetica"/>
                <a:sym typeface="Helvetica"/>
              </a:rPr>
              <a:t>ToolBar</a:t>
            </a:r>
            <a:r>
              <a:rPr lang="zh-CN" altLang="en-US" sz="2000" dirty="0" smtClean="0">
                <a:latin typeface="Helvetica"/>
                <a:ea typeface="Helvetica"/>
                <a:cs typeface="Helvetica"/>
                <a:sym typeface="Helvetica"/>
              </a:rPr>
              <a:t>（</a:t>
            </a:r>
            <a:r>
              <a:rPr lang="zh-CN" altLang="en-US" sz="2000" dirty="0" smtClean="0">
                <a:latin typeface="Helvetica"/>
              </a:rPr>
              <a:t>调试</a:t>
            </a:r>
            <a:r>
              <a:rPr lang="en-US" altLang="zh-CN" sz="2000" dirty="0" smtClean="0">
                <a:latin typeface="Helvetica"/>
              </a:rPr>
              <a:t>IE</a:t>
            </a:r>
            <a:r>
              <a:rPr lang="zh-CN" altLang="en-US" sz="2000" dirty="0" smtClean="0">
                <a:latin typeface="Helvetica"/>
              </a:rPr>
              <a:t>下的布局</a:t>
            </a:r>
            <a:r>
              <a:rPr lang="en-US" altLang="zh-CN" sz="2000" dirty="0" smtClean="0">
                <a:latin typeface="Helvetica"/>
              </a:rPr>
              <a:t>/</a:t>
            </a:r>
            <a:r>
              <a:rPr lang="zh-CN" altLang="en-US" sz="2000" dirty="0" smtClean="0">
                <a:latin typeface="Helvetica"/>
              </a:rPr>
              <a:t>样式，模拟</a:t>
            </a:r>
            <a:r>
              <a:rPr lang="en-US" altLang="zh-CN" sz="2000" dirty="0" smtClean="0">
                <a:latin typeface="Helvetica"/>
              </a:rPr>
              <a:t>IE6/7/8</a:t>
            </a:r>
            <a:r>
              <a:rPr lang="zh-CN" altLang="en-US" sz="2000" dirty="0" smtClean="0">
                <a:latin typeface="Helvetica"/>
              </a:rPr>
              <a:t>的渲染效果；</a:t>
            </a:r>
          </a:p>
          <a:p>
            <a:pPr marL="0" lvl="0" indent="0" defTabSz="457200">
              <a:lnSpc>
                <a:spcPct val="120000"/>
              </a:lnSpc>
              <a:spcBef>
                <a:spcPts val="800"/>
              </a:spcBef>
              <a:buSzTx/>
              <a:buNone/>
              <a:defRPr sz="1800">
                <a:solidFill>
                  <a:srgbClr val="000000"/>
                </a:solidFill>
              </a:defRPr>
            </a:pPr>
            <a:r>
              <a:rPr lang="zh-CN" altLang="en-US" sz="2000" dirty="0" smtClean="0">
                <a:latin typeface="Helvetica"/>
                <a:ea typeface="Helvetica"/>
                <a:cs typeface="Helvetica"/>
                <a:sym typeface="Helvetica"/>
              </a:rPr>
              <a:t>）</a:t>
            </a:r>
            <a:endParaRPr sz="2000" dirty="0">
              <a:latin typeface="Helvetica"/>
              <a:ea typeface="Helvetica"/>
              <a:cs typeface="Helvetica"/>
              <a:sym typeface="Helvetica"/>
            </a:endParaRPr>
          </a:p>
          <a:p>
            <a:pPr marL="0" indent="0" defTabSz="457200">
              <a:lnSpc>
                <a:spcPct val="120000"/>
              </a:lnSpc>
              <a:spcBef>
                <a:spcPts val="800"/>
              </a:spcBef>
              <a:buSzTx/>
              <a:buNone/>
              <a:defRPr sz="1800">
                <a:solidFill>
                  <a:srgbClr val="000000"/>
                </a:solidFill>
              </a:defRPr>
            </a:pPr>
            <a:r>
              <a:rPr sz="2000" dirty="0">
                <a:latin typeface="Helvetica"/>
                <a:ea typeface="Helvetica"/>
                <a:cs typeface="Helvetica"/>
                <a:sym typeface="Helvetica"/>
              </a:rPr>
              <a:t>       Chrome Developer </a:t>
            </a:r>
            <a:r>
              <a:rPr sz="2000" dirty="0" smtClean="0">
                <a:latin typeface="Helvetica"/>
                <a:ea typeface="Helvetica"/>
                <a:cs typeface="Helvetica"/>
                <a:sym typeface="Helvetica"/>
              </a:rPr>
              <a:t>Tools</a:t>
            </a:r>
            <a:r>
              <a:rPr lang="zh-CN" altLang="en-US" sz="2000" dirty="0" smtClean="0">
                <a:latin typeface="Helvetica"/>
                <a:ea typeface="Helvetica"/>
                <a:cs typeface="Helvetica"/>
                <a:sym typeface="Helvetica"/>
              </a:rPr>
              <a:t>（</a:t>
            </a:r>
            <a:r>
              <a:rPr lang="zh-CN" altLang="en-US" sz="2000" dirty="0" smtClean="0">
                <a:latin typeface="Helvetica"/>
              </a:rPr>
              <a:t>调试高级特性</a:t>
            </a:r>
            <a:r>
              <a:rPr lang="en-US" altLang="zh-CN" sz="2000" dirty="0" smtClean="0">
                <a:latin typeface="Helvetica"/>
              </a:rPr>
              <a:t>(html5/</a:t>
            </a:r>
            <a:r>
              <a:rPr lang="zh-CN" altLang="en-US" sz="2000" dirty="0" smtClean="0">
                <a:latin typeface="Helvetica"/>
              </a:rPr>
              <a:t>本地存储</a:t>
            </a:r>
            <a:r>
              <a:rPr lang="en-US" altLang="zh-CN" sz="2000" dirty="0" smtClean="0">
                <a:latin typeface="Helvetica"/>
              </a:rPr>
              <a:t>)</a:t>
            </a:r>
            <a:r>
              <a:rPr lang="zh-CN" altLang="en-US" sz="2000" dirty="0" smtClean="0">
                <a:latin typeface="Helvetica"/>
              </a:rPr>
              <a:t>，调试</a:t>
            </a:r>
            <a:r>
              <a:rPr lang="en-US" altLang="zh-CN" sz="2000" dirty="0" smtClean="0">
                <a:latin typeface="Helvetica"/>
              </a:rPr>
              <a:t>CPU</a:t>
            </a:r>
            <a:r>
              <a:rPr lang="zh-CN" altLang="en-US" sz="2000" dirty="0" smtClean="0">
                <a:latin typeface="Helvetica"/>
              </a:rPr>
              <a:t>和内存的使用率，查看页面</a:t>
            </a:r>
            <a:r>
              <a:rPr lang="en-US" altLang="zh-CN" sz="2000" dirty="0" smtClean="0">
                <a:latin typeface="Helvetica"/>
              </a:rPr>
              <a:t>reflow</a:t>
            </a:r>
            <a:r>
              <a:rPr lang="zh-CN" altLang="en-US" sz="2000" dirty="0" smtClean="0">
                <a:latin typeface="Helvetica"/>
              </a:rPr>
              <a:t>；</a:t>
            </a:r>
          </a:p>
          <a:p>
            <a:pPr marL="0" lvl="0" indent="0" defTabSz="457200">
              <a:lnSpc>
                <a:spcPct val="120000"/>
              </a:lnSpc>
              <a:spcBef>
                <a:spcPts val="800"/>
              </a:spcBef>
              <a:buSzTx/>
              <a:buNone/>
              <a:defRPr sz="1800">
                <a:solidFill>
                  <a:srgbClr val="000000"/>
                </a:solidFill>
              </a:defRPr>
            </a:pPr>
            <a:r>
              <a:rPr lang="zh-CN" altLang="en-US" sz="2000" dirty="0" smtClean="0">
                <a:latin typeface="Helvetica"/>
                <a:ea typeface="Helvetica"/>
                <a:cs typeface="Helvetica"/>
                <a:sym typeface="Helvetica"/>
              </a:rPr>
              <a:t>）</a:t>
            </a:r>
            <a:endParaRPr lang="en-US" altLang="zh-CN" sz="2000" dirty="0" smtClean="0">
              <a:latin typeface="Helvetica"/>
              <a:ea typeface="Helvetica"/>
              <a:cs typeface="Helvetica"/>
              <a:sym typeface="Helvetica"/>
            </a:endParaRPr>
          </a:p>
          <a:p>
            <a:pPr marL="0" lvl="0" indent="0" defTabSz="457200">
              <a:lnSpc>
                <a:spcPct val="120000"/>
              </a:lnSpc>
              <a:spcBef>
                <a:spcPts val="800"/>
              </a:spcBef>
              <a:buSzTx/>
              <a:buNone/>
              <a:defRPr sz="1800">
                <a:solidFill>
                  <a:srgbClr val="000000"/>
                </a:solidFill>
              </a:defRPr>
            </a:pPr>
            <a:r>
              <a:rPr sz="2000" dirty="0" smtClean="0">
                <a:latin typeface="Helvetica"/>
                <a:ea typeface="Helvetica"/>
                <a:cs typeface="Helvetica"/>
                <a:sym typeface="Helvetica"/>
              </a:rPr>
              <a:t>       </a:t>
            </a:r>
            <a:endParaRPr sz="2000" dirty="0">
              <a:latin typeface="Helvetica"/>
              <a:ea typeface="Helvetica"/>
              <a:cs typeface="Helvetica"/>
              <a:sym typeface="Helvetica"/>
            </a:endParaRPr>
          </a:p>
        </p:txBody>
      </p:sp>
    </p:spTree>
  </p:cSld>
  <p:clrMapOvr>
    <a:masterClrMapping/>
  </p:clrMapOvr>
  <p:transition spd="med">
    <p:pull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前端简介</a:t>
            </a:r>
          </a:p>
        </p:txBody>
      </p:sp>
      <p:sp>
        <p:nvSpPr>
          <p:cNvPr id="39" name="Shape 39"/>
          <p:cNvSpPr>
            <a:spLocks noGrp="1"/>
          </p:cNvSpPr>
          <p:nvPr>
            <p:ph type="body" idx="1"/>
          </p:nvPr>
        </p:nvSpPr>
        <p:spPr>
          <a:xfrm>
            <a:off x="1144550" y="2019280"/>
            <a:ext cx="10429948" cy="6858048"/>
          </a:xfrm>
          <a:prstGeom prst="rect">
            <a:avLst/>
          </a:prstGeom>
        </p:spPr>
        <p:txBody>
          <a:bodyPr anchor="t">
            <a:normAutofit/>
          </a:bodyPr>
          <a:lstStyle/>
          <a:p>
            <a:pPr lvl="0">
              <a:defRPr sz="1800">
                <a:solidFill>
                  <a:srgbClr val="000000"/>
                </a:solidFill>
              </a:defRPr>
            </a:pPr>
            <a:r>
              <a:rPr lang="zh-CN" altLang="en-US" sz="2600" dirty="0" smtClean="0">
                <a:latin typeface="Helvetica"/>
                <a:ea typeface="Helvetica"/>
                <a:cs typeface="Helvetica"/>
                <a:sym typeface="Helvetica"/>
              </a:rPr>
              <a:t>前端是什么</a:t>
            </a:r>
            <a:r>
              <a:rPr lang="en-US" altLang="zh-CN" sz="2600" dirty="0" smtClean="0">
                <a:latin typeface="Helvetica"/>
                <a:ea typeface="Helvetica"/>
                <a:cs typeface="Helvetica"/>
                <a:sym typeface="Helvetica"/>
              </a:rPr>
              <a:t>? </a:t>
            </a:r>
          </a:p>
          <a:p>
            <a:pPr lvl="0">
              <a:defRPr sz="1800">
                <a:solidFill>
                  <a:srgbClr val="000000"/>
                </a:solidFill>
              </a:defRPr>
            </a:pPr>
            <a:r>
              <a:rPr lang="zh-CN" altLang="en-US" sz="2200" dirty="0" smtClean="0">
                <a:latin typeface="Helvetica"/>
              </a:rPr>
              <a:t>前：代表与人直接打交道的这部分，包括界面的展现，与用户的交互等</a:t>
            </a:r>
            <a:br>
              <a:rPr lang="zh-CN" altLang="en-US" sz="2200" dirty="0" smtClean="0">
                <a:latin typeface="Helvetica"/>
              </a:rPr>
            </a:br>
            <a:r>
              <a:rPr lang="zh-CN" altLang="en-US" sz="2200" dirty="0" smtClean="0">
                <a:latin typeface="Helvetica"/>
              </a:rPr>
              <a:t>端：代表输出终端，例如</a:t>
            </a:r>
            <a:r>
              <a:rPr lang="en-US" sz="2200" dirty="0" smtClean="0">
                <a:latin typeface="Helvetica"/>
              </a:rPr>
              <a:t>pc</a:t>
            </a:r>
            <a:r>
              <a:rPr lang="zh-CN" altLang="en-US" sz="2200" dirty="0" smtClean="0">
                <a:latin typeface="Helvetica"/>
              </a:rPr>
              <a:t>浏览器，手机浏览器，甚至有些</a:t>
            </a:r>
            <a:r>
              <a:rPr lang="en-US" sz="2200" dirty="0" smtClean="0">
                <a:latin typeface="Helvetica"/>
              </a:rPr>
              <a:t>app，</a:t>
            </a:r>
            <a:r>
              <a:rPr lang="zh-CN" altLang="en-US" sz="2200" dirty="0" smtClean="0">
                <a:latin typeface="Helvetica"/>
              </a:rPr>
              <a:t>有些应用程序</a:t>
            </a:r>
            <a:br>
              <a:rPr lang="zh-CN" altLang="en-US" sz="2200" dirty="0" smtClean="0">
                <a:latin typeface="Helvetica"/>
              </a:rPr>
            </a:br>
            <a:r>
              <a:rPr lang="zh-CN" altLang="en-US" sz="2200" dirty="0" smtClean="0">
                <a:latin typeface="Helvetica"/>
              </a:rPr>
              <a:t>合起来的意思也就是这些浏览器，</a:t>
            </a:r>
            <a:r>
              <a:rPr lang="en-US" sz="2200" dirty="0" smtClean="0">
                <a:latin typeface="Helvetica"/>
              </a:rPr>
              <a:t>app，</a:t>
            </a:r>
            <a:r>
              <a:rPr lang="zh-CN" altLang="en-US" sz="2200" dirty="0" smtClean="0">
                <a:latin typeface="Helvetica"/>
              </a:rPr>
              <a:t>应用程序的界面展现以及用户交互就是前端</a:t>
            </a:r>
            <a:endParaRPr lang="en-US" altLang="zh-CN" sz="2200" dirty="0" smtClean="0">
              <a:latin typeface="Helvetica"/>
            </a:endParaRPr>
          </a:p>
          <a:p>
            <a:pPr marL="0" lvl="0" indent="0" defTabSz="457200">
              <a:spcBef>
                <a:spcPts val="800"/>
              </a:spcBef>
              <a:buSzTx/>
              <a:buNone/>
              <a:defRPr sz="1800">
                <a:solidFill>
                  <a:srgbClr val="000000"/>
                </a:solidFill>
              </a:defRPr>
            </a:pPr>
            <a:endParaRPr lang="en-US" altLang="zh-CN" sz="2200" dirty="0" smtClean="0">
              <a:latin typeface="Helvetica"/>
            </a:endParaRPr>
          </a:p>
          <a:p>
            <a:pPr marL="0" lvl="0" indent="0" defTabSz="457200">
              <a:spcBef>
                <a:spcPts val="800"/>
              </a:spcBef>
              <a:buSzTx/>
              <a:buNone/>
              <a:defRPr sz="1800">
                <a:solidFill>
                  <a:srgbClr val="000000"/>
                </a:solidFill>
              </a:defRPr>
            </a:pPr>
            <a:r>
              <a:rPr lang="en-US" sz="2600" dirty="0" smtClean="0">
                <a:latin typeface="Helvetica"/>
                <a:ea typeface="Helvetica"/>
                <a:cs typeface="Helvetica"/>
                <a:sym typeface="Helvetica"/>
              </a:rPr>
              <a:t>	</a:t>
            </a:r>
            <a:r>
              <a:rPr sz="2600" dirty="0" smtClean="0">
                <a:latin typeface="Helvetica"/>
                <a:ea typeface="Helvetica"/>
                <a:cs typeface="Helvetica"/>
                <a:sym typeface="Helvetica"/>
              </a:rPr>
              <a:t>与后端相比</a:t>
            </a:r>
          </a:p>
          <a:p>
            <a:pPr marL="704850" lvl="1" indent="-234950" defTabSz="457200">
              <a:lnSpc>
                <a:spcPct val="120000"/>
              </a:lnSpc>
              <a:spcBef>
                <a:spcPts val="800"/>
              </a:spcBef>
              <a:buBlip>
                <a:blip r:embed="rId2"/>
              </a:buBlip>
              <a:defRPr sz="1800">
                <a:solidFill>
                  <a:srgbClr val="000000"/>
                </a:solidFill>
              </a:defRPr>
            </a:pPr>
            <a:r>
              <a:rPr sz="1900" dirty="0" smtClean="0">
                <a:latin typeface="Helvetica"/>
                <a:ea typeface="Helvetica"/>
                <a:cs typeface="Helvetica"/>
                <a:sym typeface="Helvetica"/>
              </a:rPr>
              <a:t>前端客户端环境不可预知</a:t>
            </a:r>
          </a:p>
          <a:p>
            <a:pPr marL="704850" lvl="1" indent="-234950" defTabSz="457200">
              <a:lnSpc>
                <a:spcPct val="120000"/>
              </a:lnSpc>
              <a:spcBef>
                <a:spcPts val="800"/>
              </a:spcBef>
              <a:buBlip>
                <a:blip r:embed="rId2"/>
              </a:buBlip>
              <a:defRPr sz="1800">
                <a:solidFill>
                  <a:srgbClr val="000000"/>
                </a:solidFill>
              </a:defRPr>
            </a:pPr>
            <a:r>
              <a:rPr sz="1900" dirty="0" smtClean="0">
                <a:latin typeface="Helvetica"/>
                <a:ea typeface="Helvetica"/>
                <a:cs typeface="Helvetica"/>
                <a:sym typeface="Helvetica"/>
              </a:rPr>
              <a:t>代码开源</a:t>
            </a:r>
          </a:p>
          <a:p>
            <a:pPr marL="704850" lvl="1" indent="-234950" defTabSz="457200">
              <a:lnSpc>
                <a:spcPct val="120000"/>
              </a:lnSpc>
              <a:spcBef>
                <a:spcPts val="800"/>
              </a:spcBef>
              <a:buBlip>
                <a:blip r:embed="rId2"/>
              </a:buBlip>
              <a:defRPr sz="1800">
                <a:solidFill>
                  <a:srgbClr val="000000"/>
                </a:solidFill>
              </a:defRPr>
            </a:pPr>
            <a:r>
              <a:rPr sz="1900" dirty="0" smtClean="0">
                <a:latin typeface="Helvetica"/>
                <a:ea typeface="Helvetica"/>
                <a:cs typeface="Helvetica"/>
                <a:sym typeface="Helvetica"/>
              </a:rPr>
              <a:t>数据无法隐藏</a:t>
            </a:r>
          </a:p>
          <a:p>
            <a:pPr marL="704850" lvl="1" indent="-234950" defTabSz="457200">
              <a:lnSpc>
                <a:spcPct val="120000"/>
              </a:lnSpc>
              <a:spcBef>
                <a:spcPts val="800"/>
              </a:spcBef>
              <a:buBlip>
                <a:blip r:embed="rId2"/>
              </a:buBlip>
              <a:defRPr sz="1800">
                <a:solidFill>
                  <a:srgbClr val="000000"/>
                </a:solidFill>
              </a:defRPr>
            </a:pPr>
            <a:r>
              <a:rPr sz="1900" dirty="0" smtClean="0">
                <a:latin typeface="Helvetica"/>
                <a:ea typeface="Helvetica"/>
                <a:cs typeface="Helvetica"/>
                <a:sym typeface="Helvetica"/>
              </a:rPr>
              <a:t>更关注页面性能和用户体验</a:t>
            </a:r>
            <a:endParaRPr lang="en-US" sz="1900" dirty="0" smtClean="0">
              <a:latin typeface="Helvetica"/>
              <a:ea typeface="Helvetica"/>
              <a:cs typeface="Helvetica"/>
              <a:sym typeface="Helvetica"/>
            </a:endParaRPr>
          </a:p>
          <a:p>
            <a:pPr marL="704850" lvl="1" indent="-234950" defTabSz="457200">
              <a:lnSpc>
                <a:spcPct val="120000"/>
              </a:lnSpc>
              <a:spcBef>
                <a:spcPts val="800"/>
              </a:spcBef>
              <a:buBlip>
                <a:blip r:embed="rId2"/>
              </a:buBlip>
              <a:defRPr sz="1800">
                <a:solidFill>
                  <a:srgbClr val="000000"/>
                </a:solidFill>
              </a:defRPr>
            </a:pPr>
            <a:endParaRPr dirty="0">
              <a:latin typeface="Helvetica"/>
              <a:ea typeface="Helvetica"/>
              <a:cs typeface="Helvetica"/>
              <a:sym typeface="Helvetica"/>
            </a:endParaRPr>
          </a:p>
        </p:txBody>
      </p:sp>
    </p:spTree>
  </p:cSld>
  <p:clrMapOvr>
    <a:masterClrMapping/>
  </p:clrMapOvr>
  <p:transition spd="med">
    <p:zoom dir="in"/>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前端工具</a:t>
            </a:r>
          </a:p>
        </p:txBody>
      </p:sp>
      <p:sp>
        <p:nvSpPr>
          <p:cNvPr id="194" name="Shape 194"/>
          <p:cNvSpPr>
            <a:spLocks noGrp="1"/>
          </p:cNvSpPr>
          <p:nvPr>
            <p:ph type="body" idx="1"/>
          </p:nvPr>
        </p:nvSpPr>
        <p:spPr>
          <a:xfrm>
            <a:off x="1127521" y="2132133"/>
            <a:ext cx="10748865" cy="621932"/>
          </a:xfrm>
          <a:prstGeom prst="rect">
            <a:avLst/>
          </a:prstGeom>
        </p:spPr>
        <p:txBody>
          <a:bodyPr anchor="t"/>
          <a:lstStyle>
            <a:lvl1pPr marL="441959" indent="-441959">
              <a:lnSpc>
                <a:spcPct val="150000"/>
              </a:lnSpc>
              <a:spcBef>
                <a:spcPts val="0"/>
              </a:spcBef>
              <a:buBlip>
                <a:blip r:embed="rId2"/>
              </a:buBlip>
              <a:defRPr sz="2400">
                <a:latin typeface="Helvetica"/>
                <a:ea typeface="Helvetica"/>
                <a:cs typeface="Helvetica"/>
                <a:sym typeface="Helvetica"/>
              </a:defRPr>
            </a:lvl1pPr>
          </a:lstStyle>
          <a:p>
            <a:pPr lvl="0">
              <a:defRPr sz="1800">
                <a:solidFill>
                  <a:srgbClr val="000000"/>
                </a:solidFill>
              </a:defRPr>
            </a:pPr>
            <a:r>
              <a:rPr sz="2400">
                <a:solidFill>
                  <a:srgbClr val="3E231A"/>
                </a:solidFill>
              </a:rPr>
              <a:t>Firebug：调试样式/布局，debug Javascript，查看网络情况；</a:t>
            </a:r>
          </a:p>
        </p:txBody>
      </p:sp>
      <p:pic>
        <p:nvPicPr>
          <p:cNvPr id="195" name="QQ20141128-3@2x.png"/>
          <p:cNvPicPr/>
          <p:nvPr/>
        </p:nvPicPr>
        <p:blipFill>
          <a:blip r:embed="rId3">
            <a:extLst/>
          </a:blip>
          <a:stretch>
            <a:fillRect/>
          </a:stretch>
        </p:blipFill>
        <p:spPr>
          <a:xfrm>
            <a:off x="1111250" y="2887416"/>
            <a:ext cx="10816967" cy="5357700"/>
          </a:xfrm>
          <a:prstGeom prst="rect">
            <a:avLst/>
          </a:prstGeom>
          <a:ln w="12700">
            <a:miter lim="400000"/>
          </a:ln>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前端工具</a:t>
            </a:r>
          </a:p>
        </p:txBody>
      </p:sp>
      <p:sp>
        <p:nvSpPr>
          <p:cNvPr id="198" name="Shape 198"/>
          <p:cNvSpPr>
            <a:spLocks noGrp="1"/>
          </p:cNvSpPr>
          <p:nvPr>
            <p:ph type="body" idx="1"/>
          </p:nvPr>
        </p:nvSpPr>
        <p:spPr>
          <a:xfrm>
            <a:off x="1127521" y="2132133"/>
            <a:ext cx="10748865" cy="621932"/>
          </a:xfrm>
          <a:prstGeom prst="rect">
            <a:avLst/>
          </a:prstGeom>
        </p:spPr>
        <p:txBody>
          <a:bodyPr anchor="t"/>
          <a:lstStyle>
            <a:lvl1pPr marL="441959" indent="-441959">
              <a:lnSpc>
                <a:spcPct val="150000"/>
              </a:lnSpc>
              <a:spcBef>
                <a:spcPts val="0"/>
              </a:spcBef>
              <a:buBlip>
                <a:blip r:embed="rId2"/>
              </a:buBlip>
              <a:defRPr sz="2400">
                <a:latin typeface="Helvetica"/>
                <a:ea typeface="Helvetica"/>
                <a:cs typeface="Helvetica"/>
                <a:sym typeface="Helvetica"/>
              </a:defRPr>
            </a:lvl1pPr>
          </a:lstStyle>
          <a:p>
            <a:pPr lvl="0">
              <a:defRPr sz="1800">
                <a:solidFill>
                  <a:srgbClr val="000000"/>
                </a:solidFill>
              </a:defRPr>
            </a:pPr>
            <a:r>
              <a:rPr sz="2400" dirty="0">
                <a:solidFill>
                  <a:srgbClr val="3E231A"/>
                </a:solidFill>
              </a:rPr>
              <a:t>Firebug：调试样式/布局，debug Javascript，查看网络情况；</a:t>
            </a:r>
          </a:p>
        </p:txBody>
      </p:sp>
      <p:pic>
        <p:nvPicPr>
          <p:cNvPr id="199" name="QQ20141128-4@2x.png"/>
          <p:cNvPicPr/>
          <p:nvPr/>
        </p:nvPicPr>
        <p:blipFill>
          <a:blip r:embed="rId3">
            <a:extLst/>
          </a:blip>
          <a:stretch>
            <a:fillRect/>
          </a:stretch>
        </p:blipFill>
        <p:spPr>
          <a:xfrm>
            <a:off x="1103183" y="2904964"/>
            <a:ext cx="10798434" cy="5344254"/>
          </a:xfrm>
          <a:prstGeom prst="rect">
            <a:avLst/>
          </a:prstGeom>
          <a:ln w="12700">
            <a:miter lim="400000"/>
          </a:ln>
        </p:spPr>
      </p:pic>
    </p:spTree>
  </p:cSld>
  <p:clrMapOvr>
    <a:masterClrMapping/>
  </p:clrMapOvr>
  <p:transition spd="med">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前端工具</a:t>
            </a:r>
          </a:p>
        </p:txBody>
      </p:sp>
      <p:sp>
        <p:nvSpPr>
          <p:cNvPr id="202" name="Shape 202"/>
          <p:cNvSpPr>
            <a:spLocks noGrp="1"/>
          </p:cNvSpPr>
          <p:nvPr>
            <p:ph type="body" idx="1"/>
          </p:nvPr>
        </p:nvSpPr>
        <p:spPr>
          <a:xfrm>
            <a:off x="1127521" y="2132133"/>
            <a:ext cx="10748865" cy="621932"/>
          </a:xfrm>
          <a:prstGeom prst="rect">
            <a:avLst/>
          </a:prstGeom>
        </p:spPr>
        <p:txBody>
          <a:bodyPr anchor="t"/>
          <a:lstStyle>
            <a:lvl1pPr marL="441959" indent="-441959">
              <a:lnSpc>
                <a:spcPct val="150000"/>
              </a:lnSpc>
              <a:spcBef>
                <a:spcPts val="0"/>
              </a:spcBef>
              <a:buBlip>
                <a:blip r:embed="rId2"/>
              </a:buBlip>
              <a:defRPr sz="2400">
                <a:latin typeface="Helvetica"/>
                <a:ea typeface="Helvetica"/>
                <a:cs typeface="Helvetica"/>
                <a:sym typeface="Helvetica"/>
              </a:defRPr>
            </a:lvl1pPr>
          </a:lstStyle>
          <a:p>
            <a:pPr lvl="0">
              <a:defRPr sz="1800">
                <a:solidFill>
                  <a:srgbClr val="000000"/>
                </a:solidFill>
              </a:defRPr>
            </a:pPr>
            <a:r>
              <a:rPr sz="2400">
                <a:solidFill>
                  <a:srgbClr val="3E231A"/>
                </a:solidFill>
              </a:rPr>
              <a:t>Firebug：调试样式/布局，debug Javascript，查看网络情况；</a:t>
            </a:r>
          </a:p>
        </p:txBody>
      </p:sp>
      <p:pic>
        <p:nvPicPr>
          <p:cNvPr id="203" name="QQ20141130-1@2x.png"/>
          <p:cNvPicPr/>
          <p:nvPr/>
        </p:nvPicPr>
        <p:blipFill>
          <a:blip r:embed="rId3">
            <a:extLst/>
          </a:blip>
          <a:stretch>
            <a:fillRect/>
          </a:stretch>
        </p:blipFill>
        <p:spPr>
          <a:xfrm>
            <a:off x="1098550" y="2906587"/>
            <a:ext cx="10807700" cy="5336198"/>
          </a:xfrm>
          <a:prstGeom prst="rect">
            <a:avLst/>
          </a:prstGeom>
          <a:ln w="12700">
            <a:miter lim="400000"/>
          </a:ln>
        </p:spPr>
      </p:pic>
    </p:spTree>
  </p:cSld>
  <p:clrMapOvr>
    <a:masterClrMapping/>
  </p:clrMapOvr>
  <p:transition spd="med">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前端工具</a:t>
            </a:r>
          </a:p>
        </p:txBody>
      </p:sp>
      <p:sp>
        <p:nvSpPr>
          <p:cNvPr id="238" name="Shape 238"/>
          <p:cNvSpPr>
            <a:spLocks noGrp="1"/>
          </p:cNvSpPr>
          <p:nvPr>
            <p:ph type="body" idx="1"/>
          </p:nvPr>
        </p:nvSpPr>
        <p:spPr>
          <a:xfrm>
            <a:off x="1127521" y="2132133"/>
            <a:ext cx="10748865" cy="621932"/>
          </a:xfrm>
          <a:prstGeom prst="rect">
            <a:avLst/>
          </a:prstGeom>
        </p:spPr>
        <p:txBody>
          <a:bodyPr anchor="t"/>
          <a:lstStyle>
            <a:lvl1pPr marL="441959" indent="-441959">
              <a:lnSpc>
                <a:spcPct val="150000"/>
              </a:lnSpc>
              <a:spcBef>
                <a:spcPts val="0"/>
              </a:spcBef>
              <a:buBlip>
                <a:blip r:embed="rId2"/>
              </a:buBlip>
              <a:defRPr sz="2400">
                <a:latin typeface="Helvetica"/>
                <a:ea typeface="Helvetica"/>
                <a:cs typeface="Helvetica"/>
                <a:sym typeface="Helvetica"/>
              </a:defRPr>
            </a:lvl1pPr>
          </a:lstStyle>
          <a:p>
            <a:pPr lvl="0">
              <a:defRPr sz="1800">
                <a:solidFill>
                  <a:srgbClr val="000000"/>
                </a:solidFill>
              </a:defRPr>
            </a:pPr>
            <a:r>
              <a:rPr sz="2400">
                <a:solidFill>
                  <a:srgbClr val="3E231A"/>
                </a:solidFill>
              </a:rPr>
              <a:t>IETester：多版本IE测试。</a:t>
            </a:r>
          </a:p>
        </p:txBody>
      </p:sp>
      <p:pic>
        <p:nvPicPr>
          <p:cNvPr id="239" name="QQ20141201-1@2x.png"/>
          <p:cNvPicPr/>
          <p:nvPr/>
        </p:nvPicPr>
        <p:blipFill>
          <a:blip r:embed="rId3">
            <a:extLst/>
          </a:blip>
          <a:stretch>
            <a:fillRect/>
          </a:stretch>
        </p:blipFill>
        <p:spPr>
          <a:xfrm>
            <a:off x="1057586" y="2885602"/>
            <a:ext cx="10987637" cy="5588868"/>
          </a:xfrm>
          <a:prstGeom prst="rect">
            <a:avLst/>
          </a:prstGeom>
          <a:ln w="12700">
            <a:miter lim="400000"/>
          </a:ln>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xfrm>
            <a:off x="5145078" y="2090718"/>
            <a:ext cx="2714644" cy="1285884"/>
          </a:xfrm>
          <a:prstGeom prst="rect">
            <a:avLst/>
          </a:prstGeom>
        </p:spPr>
        <p:txBody>
          <a:bodyPr/>
          <a:lstStyle>
            <a:lvl1pPr algn="l">
              <a:defRPr sz="5800"/>
            </a:lvl1pPr>
          </a:lstStyle>
          <a:p>
            <a:pPr lvl="0">
              <a:defRPr sz="1800">
                <a:solidFill>
                  <a:srgbClr val="000000"/>
                </a:solidFill>
              </a:defRPr>
            </a:pPr>
            <a:r>
              <a:rPr lang="zh-CN" altLang="en-US" sz="5800" dirty="0" smtClean="0">
                <a:solidFill>
                  <a:srgbClr val="3E231A"/>
                </a:solidFill>
              </a:rPr>
              <a:t>提问？</a:t>
            </a:r>
            <a:endParaRPr sz="5800" dirty="0">
              <a:solidFill>
                <a:srgbClr val="3E231A"/>
              </a:solidFill>
            </a:endParaRPr>
          </a:p>
        </p:txBody>
      </p:sp>
      <p:sp>
        <p:nvSpPr>
          <p:cNvPr id="3" name="Shape 244"/>
          <p:cNvSpPr txBox="1">
            <a:spLocks/>
          </p:cNvSpPr>
          <p:nvPr/>
        </p:nvSpPr>
        <p:spPr>
          <a:xfrm>
            <a:off x="1644616" y="4948238"/>
            <a:ext cx="10429948" cy="12858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lvl1pPr algn="l">
              <a:defRPr sz="5800"/>
            </a:lvl1pPr>
          </a:lstStyle>
          <a:p>
            <a:pPr marL="0" marR="0" lvl="0" indent="0" algn="l" defTabSz="584200" eaLnBrk="1" fontAlgn="auto" latinLnBrk="0" hangingPunct="1">
              <a:lnSpc>
                <a:spcPct val="100000"/>
              </a:lnSpc>
              <a:spcBef>
                <a:spcPts val="0"/>
              </a:spcBef>
              <a:spcAft>
                <a:spcPts val="0"/>
              </a:spcAft>
              <a:buClrTx/>
              <a:buSzTx/>
              <a:buFontTx/>
              <a:buNone/>
              <a:tabLst/>
              <a:defRPr sz="1800">
                <a:solidFill>
                  <a:srgbClr val="000000"/>
                </a:solidFill>
              </a:defRPr>
            </a:pPr>
            <a:r>
              <a:rPr kumimoji="0" lang="zh-CN" altLang="en-US" sz="4000" b="0" i="0" u="none" strike="noStrike" kern="0" cap="none" spc="0" normalizeH="0" baseline="0" noProof="0" dirty="0" smtClean="0">
                <a:ln>
                  <a:noFill/>
                </a:ln>
                <a:solidFill>
                  <a:srgbClr val="3E231A"/>
                </a:solidFill>
                <a:effectLst/>
                <a:uLnTx/>
                <a:uFillTx/>
                <a:latin typeface="+mn-lt"/>
                <a:ea typeface="+mn-ea"/>
                <a:cs typeface="+mn-cs"/>
                <a:sym typeface="Papyrus"/>
              </a:rPr>
              <a:t>前端页面有几层？分别是什么？作用是什么</a:t>
            </a:r>
            <a:endParaRPr kumimoji="0" lang="zh-CN" altLang="en-US" sz="4000" b="0" i="0" u="none" strike="noStrike" kern="0" cap="none" spc="0" normalizeH="0" baseline="0" noProof="0" dirty="0">
              <a:ln>
                <a:noFill/>
              </a:ln>
              <a:solidFill>
                <a:srgbClr val="3E231A"/>
              </a:solidFill>
              <a:effectLst/>
              <a:uLnTx/>
              <a:uFillTx/>
              <a:latin typeface="+mn-lt"/>
              <a:ea typeface="+mn-ea"/>
              <a:cs typeface="+mn-cs"/>
              <a:sym typeface="Papyrus"/>
            </a:endParaRPr>
          </a:p>
        </p:txBody>
      </p:sp>
    </p:spTree>
  </p:cSld>
  <p:clrMapOvr>
    <a:masterClrMapping/>
  </p:clrMapOvr>
  <p:transition spd="med">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srcRect/>
          <a:stretch>
            <a:fillRect/>
          </a:stretch>
        </p:blipFill>
        <p:spPr bwMode="auto">
          <a:xfrm>
            <a:off x="4144946" y="1162024"/>
            <a:ext cx="3786214" cy="6747228"/>
          </a:xfrm>
          <a:prstGeom prst="rect">
            <a:avLst/>
          </a:prstGeom>
          <a:noFill/>
          <a:ln w="9525">
            <a:noFill/>
            <a:miter lim="800000"/>
            <a:headEnd/>
            <a:tailEnd/>
          </a:ln>
          <a:effectLst/>
        </p:spPr>
      </p:pic>
    </p:spTree>
  </p:cSld>
  <p:clrMapOvr>
    <a:masterClrMapping/>
  </p:clrMapOvr>
  <p:transition spd="med">
    <p:wipe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srcRect/>
          <a:stretch>
            <a:fillRect/>
          </a:stretch>
        </p:blipFill>
        <p:spPr bwMode="auto">
          <a:xfrm>
            <a:off x="1358864" y="1304900"/>
            <a:ext cx="9999663" cy="8285163"/>
          </a:xfrm>
          <a:prstGeom prst="rect">
            <a:avLst/>
          </a:prstGeom>
          <a:noFill/>
          <a:ln w="9525">
            <a:noFill/>
            <a:miter lim="800000"/>
            <a:headEnd/>
            <a:tailEnd/>
          </a:ln>
          <a:effectLst/>
        </p:spPr>
      </p:pic>
      <p:sp>
        <p:nvSpPr>
          <p:cNvPr id="3" name="Shape 244"/>
          <p:cNvSpPr>
            <a:spLocks noGrp="1"/>
          </p:cNvSpPr>
          <p:nvPr>
            <p:ph type="title"/>
          </p:nvPr>
        </p:nvSpPr>
        <p:spPr>
          <a:xfrm>
            <a:off x="1501740" y="447644"/>
            <a:ext cx="1428760" cy="928694"/>
          </a:xfrm>
          <a:prstGeom prst="rect">
            <a:avLst/>
          </a:prstGeom>
        </p:spPr>
        <p:txBody>
          <a:bodyPr>
            <a:normAutofit/>
          </a:bodyPr>
          <a:lstStyle>
            <a:lvl1pPr algn="l">
              <a:defRPr sz="5800"/>
            </a:lvl1pPr>
          </a:lstStyle>
          <a:p>
            <a:pPr lvl="0">
              <a:defRPr sz="1800">
                <a:solidFill>
                  <a:srgbClr val="000000"/>
                </a:solidFill>
              </a:defRPr>
            </a:pPr>
            <a:r>
              <a:rPr lang="zh-CN" altLang="en-US" sz="4000" dirty="0" smtClean="0">
                <a:solidFill>
                  <a:srgbClr val="3E231A"/>
                </a:solidFill>
              </a:rPr>
              <a:t>结构</a:t>
            </a:r>
            <a:endParaRPr sz="4000" dirty="0">
              <a:solidFill>
                <a:srgbClr val="3E231A"/>
              </a:solidFill>
            </a:endParaRPr>
          </a:p>
        </p:txBody>
      </p:sp>
    </p:spTree>
  </p:cSld>
  <p:clrMapOvr>
    <a:masterClrMapping/>
  </p:clrMapOvr>
  <p:transition spd="med">
    <p:wedg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501740" y="2162156"/>
            <a:ext cx="3786214" cy="68585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6716714" y="2162156"/>
            <a:ext cx="4000528" cy="6887433"/>
          </a:xfrm>
          <a:prstGeom prst="rect">
            <a:avLst/>
          </a:prstGeom>
          <a:noFill/>
          <a:ln w="9525">
            <a:noFill/>
            <a:miter lim="800000"/>
            <a:headEnd/>
            <a:tailEnd/>
          </a:ln>
          <a:effectLst/>
        </p:spPr>
      </p:pic>
      <p:sp>
        <p:nvSpPr>
          <p:cNvPr id="9" name="Shape 244"/>
          <p:cNvSpPr>
            <a:spLocks noGrp="1"/>
          </p:cNvSpPr>
          <p:nvPr>
            <p:ph type="title"/>
          </p:nvPr>
        </p:nvSpPr>
        <p:spPr>
          <a:xfrm>
            <a:off x="1501740" y="661958"/>
            <a:ext cx="1357322" cy="857256"/>
          </a:xfrm>
          <a:prstGeom prst="rect">
            <a:avLst/>
          </a:prstGeom>
        </p:spPr>
        <p:txBody>
          <a:bodyPr>
            <a:normAutofit/>
          </a:bodyPr>
          <a:lstStyle>
            <a:lvl1pPr algn="l">
              <a:defRPr sz="5800"/>
            </a:lvl1pPr>
          </a:lstStyle>
          <a:p>
            <a:pPr lvl="0">
              <a:defRPr sz="1800">
                <a:solidFill>
                  <a:srgbClr val="000000"/>
                </a:solidFill>
              </a:defRPr>
            </a:pPr>
            <a:r>
              <a:rPr lang="zh-CN" altLang="en-US" sz="4000" dirty="0" smtClean="0"/>
              <a:t>表现</a:t>
            </a:r>
            <a:endParaRPr sz="4000" dirty="0">
              <a:solidFill>
                <a:srgbClr val="3E231A"/>
              </a:solidFill>
            </a:endParaRPr>
          </a:p>
        </p:txBody>
      </p:sp>
    </p:spTree>
  </p:cSld>
  <p:clrMapOvr>
    <a:masterClrMapping/>
  </p:clrMapOvr>
  <p:transition spd="med">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073112" y="2305032"/>
            <a:ext cx="11154402" cy="5029221"/>
          </a:xfrm>
          <a:prstGeom prst="rect">
            <a:avLst/>
          </a:prstGeom>
          <a:noFill/>
          <a:ln w="9525">
            <a:noFill/>
            <a:miter lim="800000"/>
            <a:headEnd/>
            <a:tailEnd/>
          </a:ln>
          <a:effectLst/>
        </p:spPr>
      </p:pic>
      <p:sp>
        <p:nvSpPr>
          <p:cNvPr id="4" name="Shape 244"/>
          <p:cNvSpPr>
            <a:spLocks noGrp="1"/>
          </p:cNvSpPr>
          <p:nvPr>
            <p:ph type="title"/>
          </p:nvPr>
        </p:nvSpPr>
        <p:spPr>
          <a:xfrm>
            <a:off x="1501740" y="804834"/>
            <a:ext cx="1357322" cy="857256"/>
          </a:xfrm>
          <a:prstGeom prst="rect">
            <a:avLst/>
          </a:prstGeom>
        </p:spPr>
        <p:txBody>
          <a:bodyPr>
            <a:normAutofit/>
          </a:bodyPr>
          <a:lstStyle>
            <a:lvl1pPr algn="l">
              <a:defRPr sz="5800"/>
            </a:lvl1pPr>
          </a:lstStyle>
          <a:p>
            <a:pPr lvl="0">
              <a:defRPr sz="1800">
                <a:solidFill>
                  <a:srgbClr val="000000"/>
                </a:solidFill>
              </a:defRPr>
            </a:pPr>
            <a:r>
              <a:rPr lang="zh-CN" altLang="en-US" sz="4000" dirty="0" smtClean="0"/>
              <a:t>行为</a:t>
            </a:r>
            <a:endParaRPr sz="4000" dirty="0">
              <a:solidFill>
                <a:srgbClr val="3E231A"/>
              </a:solidFill>
            </a:endParaRPr>
          </a:p>
        </p:txBody>
      </p:sp>
    </p:spTree>
  </p:cSld>
  <p:clrMapOvr>
    <a:masterClrMapping/>
  </p:clrMapOvr>
  <p:transition spd="med">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xfrm>
            <a:off x="4682132" y="3634606"/>
            <a:ext cx="4545857" cy="2076649"/>
          </a:xfrm>
          <a:prstGeom prst="rect">
            <a:avLst/>
          </a:prstGeom>
        </p:spPr>
        <p:txBody>
          <a:bodyPr/>
          <a:lstStyle>
            <a:lvl1pPr algn="l">
              <a:defRPr sz="5800"/>
            </a:lvl1pPr>
          </a:lstStyle>
          <a:p>
            <a:pPr lvl="0">
              <a:defRPr sz="1800">
                <a:solidFill>
                  <a:srgbClr val="000000"/>
                </a:solidFill>
              </a:defRPr>
            </a:pPr>
            <a:r>
              <a:rPr sz="5800">
                <a:solidFill>
                  <a:srgbClr val="3E231A"/>
                </a:solidFill>
              </a:rPr>
              <a:t>thanks！</a:t>
            </a:r>
          </a:p>
        </p:txBody>
      </p:sp>
    </p:spTree>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930236" y="447644"/>
            <a:ext cx="10697568" cy="1168897"/>
          </a:xfrm>
          <a:prstGeom prst="rect">
            <a:avLst/>
          </a:prstGeom>
        </p:spPr>
        <p:txBody>
          <a:bodyPr/>
          <a:lstStyle>
            <a:lvl1pPr algn="l">
              <a:defRPr sz="5000"/>
            </a:lvl1pPr>
          </a:lstStyle>
          <a:p>
            <a:pPr lvl="0">
              <a:defRPr sz="1800">
                <a:solidFill>
                  <a:srgbClr val="000000"/>
                </a:solidFill>
              </a:defRPr>
            </a:pPr>
            <a:r>
              <a:rPr sz="5000" dirty="0">
                <a:solidFill>
                  <a:srgbClr val="3E231A"/>
                </a:solidFill>
              </a:rPr>
              <a:t>前端简介</a:t>
            </a:r>
          </a:p>
        </p:txBody>
      </p:sp>
      <p:sp>
        <p:nvSpPr>
          <p:cNvPr id="43" name="Shape 43"/>
          <p:cNvSpPr>
            <a:spLocks noGrp="1"/>
          </p:cNvSpPr>
          <p:nvPr>
            <p:ph type="body" idx="1"/>
          </p:nvPr>
        </p:nvSpPr>
        <p:spPr>
          <a:xfrm>
            <a:off x="1001674" y="1376338"/>
            <a:ext cx="10848579" cy="2143140"/>
          </a:xfrm>
          <a:prstGeom prst="rect">
            <a:avLst/>
          </a:prstGeom>
        </p:spPr>
        <p:txBody>
          <a:bodyPr anchor="t">
            <a:normAutofit/>
          </a:bodyPr>
          <a:lstStyle>
            <a:lvl1pPr marL="0" indent="0" defTabSz="457200">
              <a:spcBef>
                <a:spcPts val="800"/>
              </a:spcBef>
              <a:buSzTx/>
              <a:buNone/>
              <a:defRPr sz="2200">
                <a:solidFill>
                  <a:srgbClr val="000000"/>
                </a:solidFill>
                <a:latin typeface="Helvetica"/>
                <a:ea typeface="Helvetica"/>
                <a:cs typeface="Helvetica"/>
                <a:sym typeface="Helvetica"/>
              </a:defRPr>
            </a:lvl1pPr>
          </a:lstStyle>
          <a:p>
            <a:pPr lvl="0">
              <a:defRPr sz="1800"/>
            </a:pPr>
            <a:r>
              <a:rPr sz="2400" dirty="0" smtClean="0"/>
              <a:t>前端主要职能</a:t>
            </a:r>
            <a:r>
              <a:rPr sz="2200" dirty="0" smtClean="0"/>
              <a:t>：把网站界面更好的呈现给用户</a:t>
            </a:r>
            <a:endParaRPr lang="en-US" sz="2200" dirty="0" smtClean="0"/>
          </a:p>
          <a:p>
            <a:pPr lvl="0">
              <a:defRPr sz="1800">
                <a:solidFill>
                  <a:srgbClr val="000000"/>
                </a:solidFill>
              </a:defRPr>
            </a:pPr>
            <a:r>
              <a:rPr lang="zh-CN" altLang="en-US" sz="1800" dirty="0" smtClean="0"/>
              <a:t>利用</a:t>
            </a:r>
            <a:r>
              <a:rPr lang="en-US" sz="1800" dirty="0" smtClean="0">
                <a:ea typeface="Cambria Math" pitchFamily="18" charset="0"/>
              </a:rPr>
              <a:t>HMTL</a:t>
            </a:r>
            <a:r>
              <a:rPr lang="zh-CN" altLang="en-US" sz="1800" dirty="0" smtClean="0"/>
              <a:t>与</a:t>
            </a:r>
            <a:r>
              <a:rPr lang="en-US" sz="1800" dirty="0" smtClean="0">
                <a:ea typeface="Cambria Math" pitchFamily="18" charset="0"/>
              </a:rPr>
              <a:t>CSS</a:t>
            </a:r>
            <a:r>
              <a:rPr lang="zh-CN" altLang="en-US" sz="1800" dirty="0" smtClean="0"/>
              <a:t>建构页面，用</a:t>
            </a:r>
            <a:r>
              <a:rPr lang="en-US" sz="1800" dirty="0" smtClean="0">
                <a:ea typeface="Cambria Math" pitchFamily="18" charset="0"/>
              </a:rPr>
              <a:t>JavaScript</a:t>
            </a:r>
            <a:r>
              <a:rPr lang="zh-CN" altLang="en-US" sz="1800" dirty="0" smtClean="0"/>
              <a:t>完善交互以及用户体验</a:t>
            </a:r>
            <a:endParaRPr lang="en-US" altLang="zh-CN" sz="1800" dirty="0" smtClean="0"/>
          </a:p>
          <a:p>
            <a:pPr lvl="0">
              <a:defRPr sz="1800">
                <a:solidFill>
                  <a:srgbClr val="000000"/>
                </a:solidFill>
              </a:defRPr>
            </a:pPr>
            <a:r>
              <a:rPr lang="en-US" sz="1600" dirty="0" smtClean="0"/>
              <a:t>HTML+CSS：</a:t>
            </a:r>
            <a:r>
              <a:rPr lang="zh-CN" altLang="en-US" sz="1600" dirty="0" smtClean="0"/>
              <a:t>也就是网站的骨架和样子，包括你看到网站的界面，一段文字，一个图片，都是一个</a:t>
            </a:r>
            <a:r>
              <a:rPr lang="en-US" sz="1600" dirty="0" smtClean="0"/>
              <a:t>HTML</a:t>
            </a:r>
            <a:r>
              <a:rPr lang="zh-CN" altLang="en-US" sz="1600" dirty="0" smtClean="0"/>
              <a:t>元素，至于字号</a:t>
            </a:r>
            <a:r>
              <a:rPr lang="en-US" altLang="zh-CN" sz="1600" dirty="0" smtClean="0"/>
              <a:t>	</a:t>
            </a:r>
            <a:r>
              <a:rPr lang="zh-CN" altLang="en-US" sz="1600" dirty="0" smtClean="0"/>
              <a:t>是多大的，什么颜色，放在什么位置，这叫</a:t>
            </a:r>
            <a:r>
              <a:rPr lang="en-US" sz="1600" dirty="0" smtClean="0"/>
              <a:t>CSS，</a:t>
            </a:r>
            <a:r>
              <a:rPr lang="zh-CN" altLang="en-US" sz="1600" dirty="0" smtClean="0"/>
              <a:t>在</a:t>
            </a:r>
            <a:r>
              <a:rPr lang="en-US" sz="1600" dirty="0" smtClean="0"/>
              <a:t>HTML5</a:t>
            </a:r>
            <a:r>
              <a:rPr lang="zh-CN" altLang="en-US" sz="1600" dirty="0" smtClean="0"/>
              <a:t>里，</a:t>
            </a:r>
            <a:r>
              <a:rPr lang="en-US" sz="1600" dirty="0" smtClean="0"/>
              <a:t>CSS</a:t>
            </a:r>
            <a:r>
              <a:rPr lang="zh-CN" altLang="en-US" sz="1600" dirty="0" smtClean="0"/>
              <a:t>还能让元素运动起来，旋转，跳跃等</a:t>
            </a:r>
            <a:br>
              <a:rPr lang="zh-CN" altLang="en-US" sz="1600" dirty="0" smtClean="0"/>
            </a:br>
            <a:r>
              <a:rPr lang="en-US" sz="1600" dirty="0" err="1" smtClean="0"/>
              <a:t>Javascript</a:t>
            </a:r>
            <a:r>
              <a:rPr lang="en-US" sz="1600" dirty="0" smtClean="0"/>
              <a:t>：</a:t>
            </a:r>
            <a:r>
              <a:rPr lang="zh-CN" altLang="en-US" sz="1600" dirty="0" smtClean="0"/>
              <a:t>简单的说就是页面的大脑，把后端获取的数据添加到网页里，或者让元素运动起来，或者是改变页面的</a:t>
            </a:r>
            <a:r>
              <a:rPr lang="en-US" sz="1600" dirty="0" smtClean="0"/>
              <a:t>CSS，</a:t>
            </a:r>
            <a:r>
              <a:rPr lang="zh-CN" altLang="en-US" sz="1600" dirty="0" smtClean="0"/>
              <a:t>或者是操作</a:t>
            </a:r>
            <a:r>
              <a:rPr lang="en-US" sz="1600" dirty="0" smtClean="0"/>
              <a:t>HTML</a:t>
            </a:r>
            <a:r>
              <a:rPr lang="zh-CN" altLang="en-US" sz="1600" dirty="0" smtClean="0"/>
              <a:t>元素等等</a:t>
            </a:r>
            <a:endParaRPr lang="en-US" altLang="zh-CN" sz="1600" dirty="0" smtClean="0">
              <a:ea typeface="Cambria Math" pitchFamily="18" charset="0"/>
            </a:endParaRPr>
          </a:p>
          <a:p>
            <a:pPr lvl="0">
              <a:defRPr sz="1800"/>
            </a:pPr>
            <a:endParaRPr sz="2200" dirty="0"/>
          </a:p>
        </p:txBody>
      </p:sp>
      <p:pic>
        <p:nvPicPr>
          <p:cNvPr id="44" name="图片 43"/>
          <p:cNvPicPr/>
          <p:nvPr/>
        </p:nvPicPr>
        <p:blipFill>
          <a:blip r:embed="rId2">
            <a:extLst/>
          </a:blip>
          <a:stretch>
            <a:fillRect/>
          </a:stretch>
        </p:blipFill>
        <p:spPr>
          <a:xfrm>
            <a:off x="1430302" y="3519478"/>
            <a:ext cx="10072758" cy="5643602"/>
          </a:xfrm>
          <a:prstGeom prst="rect">
            <a:avLst/>
          </a:prstGeom>
        </p:spPr>
      </p:pic>
    </p:spTree>
  </p:cSld>
  <p:clrMapOvr>
    <a:masterClrMapping/>
  </p:clrMapOvr>
  <p:transition spd="med">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50" name="Shape 50"/>
          <p:cNvSpPr>
            <a:spLocks noGrp="1"/>
          </p:cNvSpPr>
          <p:nvPr>
            <p:ph type="body" idx="1"/>
          </p:nvPr>
        </p:nvSpPr>
        <p:spPr>
          <a:xfrm>
            <a:off x="1127521" y="2132133"/>
            <a:ext cx="10748865" cy="4981009"/>
          </a:xfrm>
          <a:prstGeom prst="rect">
            <a:avLst/>
          </a:prstGeom>
        </p:spPr>
        <p:txBody>
          <a:bodyPr anchor="t"/>
          <a:lstStyle/>
          <a:p>
            <a:pPr marL="1546860" lvl="3" indent="-441960">
              <a:lnSpc>
                <a:spcPct val="150000"/>
              </a:lnSpc>
              <a:spcBef>
                <a:spcPts val="0"/>
              </a:spcBef>
              <a:buBlip>
                <a:blip r:embed="rId2"/>
              </a:buBlip>
              <a:defRPr sz="1800">
                <a:solidFill>
                  <a:srgbClr val="000000"/>
                </a:solidFill>
              </a:defRPr>
            </a:pPr>
            <a:r>
              <a:rPr sz="3600" dirty="0">
                <a:solidFill>
                  <a:srgbClr val="3E231A"/>
                </a:solidFill>
                <a:latin typeface="Helvetica"/>
                <a:ea typeface="Helvetica"/>
                <a:cs typeface="Helvetica"/>
                <a:sym typeface="Helvetica"/>
              </a:rPr>
              <a:t>W3C</a:t>
            </a:r>
            <a:r>
              <a:rPr sz="3600" dirty="0">
                <a:solidFill>
                  <a:srgbClr val="3E231A"/>
                </a:solidFill>
              </a:rPr>
              <a:t> </a:t>
            </a:r>
            <a:r>
              <a:rPr sz="3600" dirty="0" smtClean="0">
                <a:solidFill>
                  <a:srgbClr val="3E231A"/>
                </a:solidFill>
              </a:rPr>
              <a:t>标准</a:t>
            </a:r>
            <a:endParaRPr lang="en-US" sz="3600" dirty="0" smtClean="0">
              <a:solidFill>
                <a:srgbClr val="3E231A"/>
              </a:solidFill>
            </a:endParaRPr>
          </a:p>
          <a:p>
            <a:pPr marL="1546860" lvl="3" indent="-441960">
              <a:lnSpc>
                <a:spcPct val="150000"/>
              </a:lnSpc>
              <a:spcBef>
                <a:spcPts val="0"/>
              </a:spcBef>
              <a:buBlip>
                <a:blip r:embed="rId2"/>
              </a:buBlip>
              <a:defRPr sz="1800">
                <a:solidFill>
                  <a:srgbClr val="000000"/>
                </a:solidFill>
              </a:defRPr>
            </a:pPr>
            <a:r>
              <a:rPr lang="zh-CN" altLang="en-US" sz="3600" dirty="0" smtClean="0"/>
              <a:t>框架</a:t>
            </a:r>
            <a:endParaRPr sz="3600" dirty="0">
              <a:solidFill>
                <a:srgbClr val="3E231A"/>
              </a:solidFill>
            </a:endParaRPr>
          </a:p>
          <a:p>
            <a:pPr marL="1546860" lvl="3" indent="-441960">
              <a:lnSpc>
                <a:spcPct val="150000"/>
              </a:lnSpc>
              <a:spcBef>
                <a:spcPts val="0"/>
              </a:spcBef>
              <a:buBlip>
                <a:blip r:embed="rId2"/>
              </a:buBlip>
              <a:defRPr sz="1800">
                <a:solidFill>
                  <a:srgbClr val="000000"/>
                </a:solidFill>
              </a:defRPr>
            </a:pPr>
            <a:r>
              <a:rPr sz="3600" dirty="0">
                <a:solidFill>
                  <a:srgbClr val="3E231A"/>
                </a:solidFill>
              </a:rPr>
              <a:t>视觉/交互设计</a:t>
            </a:r>
          </a:p>
          <a:p>
            <a:pPr marL="1546860" lvl="3" indent="-441960">
              <a:lnSpc>
                <a:spcPct val="150000"/>
              </a:lnSpc>
              <a:spcBef>
                <a:spcPts val="0"/>
              </a:spcBef>
              <a:buBlip>
                <a:blip r:embed="rId2"/>
              </a:buBlip>
              <a:defRPr sz="1800">
                <a:solidFill>
                  <a:srgbClr val="000000"/>
                </a:solidFill>
              </a:defRPr>
            </a:pPr>
            <a:r>
              <a:rPr sz="3600" dirty="0" smtClean="0">
                <a:solidFill>
                  <a:srgbClr val="3E231A"/>
                </a:solidFill>
              </a:rPr>
              <a:t>性能及安全</a:t>
            </a:r>
            <a:endParaRPr sz="3600" dirty="0">
              <a:solidFill>
                <a:srgbClr val="3E231A"/>
              </a:solidFill>
            </a:endParaRPr>
          </a:p>
        </p:txBody>
      </p:sp>
    </p:spTree>
  </p:cSld>
  <p:clrMapOvr>
    <a:masterClrMapping/>
  </p:clrMapOvr>
  <p:transition spd="med">
    <p:wipe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53" name="Shape 53"/>
          <p:cNvSpPr>
            <a:spLocks noGrp="1"/>
          </p:cNvSpPr>
          <p:nvPr>
            <p:ph type="body" idx="1"/>
          </p:nvPr>
        </p:nvSpPr>
        <p:spPr>
          <a:xfrm>
            <a:off x="1127521" y="2132133"/>
            <a:ext cx="10748865" cy="6586914"/>
          </a:xfrm>
          <a:prstGeom prst="rect">
            <a:avLst/>
          </a:prstGeom>
        </p:spPr>
        <p:txBody>
          <a:bodyPr anchor="t"/>
          <a:lstStyle/>
          <a:p>
            <a:pPr marL="441959" lvl="0" indent="-441959">
              <a:spcBef>
                <a:spcPts val="0"/>
              </a:spcBef>
              <a:buBlip>
                <a:blip r:embed="rId2"/>
              </a:buBlip>
              <a:defRPr sz="1800">
                <a:solidFill>
                  <a:srgbClr val="000000"/>
                </a:solidFill>
              </a:defRPr>
            </a:pPr>
            <a:r>
              <a:rPr sz="3600" dirty="0">
                <a:solidFill>
                  <a:srgbClr val="3E231A"/>
                </a:solidFill>
                <a:latin typeface="Helvetica"/>
                <a:ea typeface="Helvetica"/>
                <a:cs typeface="Helvetica"/>
                <a:sym typeface="Helvetica"/>
              </a:rPr>
              <a:t>W3C</a:t>
            </a:r>
            <a:r>
              <a:rPr sz="3600" dirty="0">
                <a:solidFill>
                  <a:srgbClr val="3E231A"/>
                </a:solidFill>
              </a:rPr>
              <a:t> 标准</a:t>
            </a:r>
          </a:p>
          <a:p>
            <a:pPr marL="0" lvl="0" indent="0" defTabSz="457200">
              <a:spcBef>
                <a:spcPts val="800"/>
              </a:spcBef>
              <a:buSzTx/>
              <a:buNone/>
              <a:defRPr sz="1800">
                <a:solidFill>
                  <a:srgbClr val="000000"/>
                </a:solidFill>
              </a:defRPr>
            </a:pPr>
            <a:endParaRPr sz="2200" dirty="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dirty="0">
                <a:latin typeface="Helvetica"/>
                <a:ea typeface="Helvetica"/>
                <a:cs typeface="Helvetica"/>
                <a:sym typeface="Helvetica"/>
              </a:rPr>
              <a:t>     WEB三项组成：结构、表现、行为</a:t>
            </a:r>
          </a:p>
          <a:p>
            <a:pPr marL="0" lvl="0" indent="0" defTabSz="457200">
              <a:lnSpc>
                <a:spcPct val="150000"/>
              </a:lnSpc>
              <a:spcBef>
                <a:spcPts val="800"/>
              </a:spcBef>
              <a:buSzTx/>
              <a:buNone/>
              <a:defRPr sz="1800">
                <a:solidFill>
                  <a:srgbClr val="000000"/>
                </a:solidFill>
              </a:defRPr>
            </a:pPr>
            <a:r>
              <a:rPr sz="2200" dirty="0">
                <a:latin typeface="Helvetica"/>
                <a:ea typeface="Helvetica"/>
                <a:cs typeface="Helvetica"/>
                <a:sym typeface="Helvetica"/>
              </a:rPr>
              <a:t>     前端人员遵守的第一原则：“结构与表现分离”</a:t>
            </a:r>
          </a:p>
          <a:p>
            <a:pPr marL="0" lvl="0" indent="0" defTabSz="457200">
              <a:lnSpc>
                <a:spcPct val="150000"/>
              </a:lnSpc>
              <a:spcBef>
                <a:spcPts val="800"/>
              </a:spcBef>
              <a:buSzTx/>
              <a:buNone/>
              <a:defRPr sz="1800">
                <a:solidFill>
                  <a:srgbClr val="000000"/>
                </a:solidFill>
              </a:defRPr>
            </a:pPr>
            <a:endParaRPr sz="2200" dirty="0">
              <a:latin typeface="Helvetica"/>
              <a:ea typeface="Helvetica"/>
              <a:cs typeface="Helvetica"/>
              <a:sym typeface="Helvetica"/>
            </a:endParaRPr>
          </a:p>
          <a:p>
            <a:pPr marL="1644650" lvl="3" indent="-234950" defTabSz="457200">
              <a:lnSpc>
                <a:spcPct val="200000"/>
              </a:lnSpc>
              <a:spcBef>
                <a:spcPts val="800"/>
              </a:spcBef>
              <a:buBlip>
                <a:blip r:embed="rId2"/>
              </a:buBlip>
              <a:defRPr sz="1800">
                <a:solidFill>
                  <a:srgbClr val="000000"/>
                </a:solidFill>
              </a:defRPr>
            </a:pPr>
            <a:r>
              <a:rPr sz="3000" dirty="0">
                <a:latin typeface="Helvetica"/>
                <a:ea typeface="Helvetica"/>
                <a:cs typeface="Helvetica"/>
                <a:sym typeface="Helvetica"/>
              </a:rPr>
              <a:t>结构标准（HTML/XHTML/XML）</a:t>
            </a:r>
          </a:p>
          <a:p>
            <a:pPr marL="1632284" lvl="3" indent="-222584" defTabSz="457200">
              <a:lnSpc>
                <a:spcPct val="200000"/>
              </a:lnSpc>
              <a:spcBef>
                <a:spcPts val="800"/>
              </a:spcBef>
              <a:buBlip>
                <a:blip r:embed="rId2"/>
              </a:buBlip>
              <a:defRPr sz="1800">
                <a:solidFill>
                  <a:srgbClr val="000000"/>
                </a:solidFill>
              </a:defRPr>
            </a:pPr>
            <a:r>
              <a:rPr sz="3000" dirty="0">
                <a:latin typeface="Helvetica"/>
                <a:ea typeface="Helvetica"/>
                <a:cs typeface="Helvetica"/>
                <a:sym typeface="Helvetica"/>
              </a:rPr>
              <a:t>表现标准（CSS）</a:t>
            </a:r>
          </a:p>
          <a:p>
            <a:pPr marL="1632284" lvl="3" indent="-222584" defTabSz="457200">
              <a:lnSpc>
                <a:spcPct val="200000"/>
              </a:lnSpc>
              <a:spcBef>
                <a:spcPts val="800"/>
              </a:spcBef>
              <a:buBlip>
                <a:blip r:embed="rId2"/>
              </a:buBlip>
              <a:defRPr sz="1800">
                <a:solidFill>
                  <a:srgbClr val="000000"/>
                </a:solidFill>
              </a:defRPr>
            </a:pPr>
            <a:r>
              <a:rPr sz="3000" dirty="0">
                <a:latin typeface="Helvetica"/>
                <a:ea typeface="Helvetica"/>
                <a:cs typeface="Helvetica"/>
                <a:sym typeface="Helvetica"/>
              </a:rPr>
              <a:t>行为标准（JavaScript）</a:t>
            </a:r>
          </a:p>
        </p:txBody>
      </p:sp>
    </p:spTree>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56" name="Shape 56"/>
          <p:cNvSpPr>
            <a:spLocks noGrp="1"/>
          </p:cNvSpPr>
          <p:nvPr>
            <p:ph type="body" idx="1"/>
          </p:nvPr>
        </p:nvSpPr>
        <p:spPr>
          <a:xfrm>
            <a:off x="1127521" y="2132133"/>
            <a:ext cx="10748865" cy="6586914"/>
          </a:xfrm>
          <a:prstGeom prst="rect">
            <a:avLst/>
          </a:prstGeom>
        </p:spPr>
        <p:txBody>
          <a:bodyPr anchor="t">
            <a:normAutofit lnSpcReduction="10000"/>
          </a:bodyPr>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结构标准</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HTML ：超文本标记语言</a:t>
            </a: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XML：可扩展标记语言</a:t>
            </a: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XHTML：可扩展超文本标记语言</a:t>
            </a:r>
          </a:p>
          <a:p>
            <a:pPr marL="0" lvl="0" indent="0" defTabSz="457200">
              <a:lnSpc>
                <a:spcPct val="150000"/>
              </a:lnSpc>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简史：</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1989年，Tim Berners-Lee发明HTML</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1998年2月，发布XML 1.0</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1999年12月，发布HTML4.01版本</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2000年1月，发布XHTML1.0</a:t>
            </a:r>
          </a:p>
          <a:p>
            <a:pPr marL="0" lvl="1" indent="914400" defTabSz="457200">
              <a:lnSpc>
                <a:spcPct val="150000"/>
              </a:lnSpc>
              <a:spcBef>
                <a:spcPts val="800"/>
              </a:spcBef>
              <a:buSzTx/>
              <a:buNone/>
              <a:defRPr sz="1800">
                <a:solidFill>
                  <a:srgbClr val="000000"/>
                </a:solidFill>
              </a:defRPr>
            </a:pPr>
            <a:r>
              <a:rPr sz="1900">
                <a:latin typeface="Helvetica"/>
                <a:ea typeface="Helvetica"/>
                <a:cs typeface="Helvetica"/>
                <a:sym typeface="Helvetica"/>
              </a:rPr>
              <a:t>2014年10月底，HTML 5标准规范制定完成</a:t>
            </a:r>
          </a:p>
        </p:txBody>
      </p:sp>
      <p:sp>
        <p:nvSpPr>
          <p:cNvPr id="57" name="Shape 57"/>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W3C标准-结构标准</a:t>
            </a:r>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60" name="Shape 60"/>
          <p:cNvSpPr>
            <a:spLocks noGrp="1"/>
          </p:cNvSpPr>
          <p:nvPr>
            <p:ph type="body" idx="1"/>
          </p:nvPr>
        </p:nvSpPr>
        <p:spPr>
          <a:xfrm>
            <a:off x="1127521" y="2132133"/>
            <a:ext cx="10748865" cy="1802238"/>
          </a:xfrm>
          <a:prstGeom prst="rect">
            <a:avLst/>
          </a:prstGeom>
        </p:spPr>
        <p:txBody>
          <a:bodyPr anchor="t"/>
          <a:lstStyle/>
          <a:p>
            <a:pPr lvl="0">
              <a:buBlip>
                <a:blip r:embed="rId2"/>
              </a:buBlip>
              <a:defRPr sz="1800">
                <a:solidFill>
                  <a:srgbClr val="000000"/>
                </a:solidFill>
              </a:defRPr>
            </a:pPr>
            <a:r>
              <a:rPr sz="3000">
                <a:solidFill>
                  <a:srgbClr val="3E231A"/>
                </a:solidFill>
                <a:latin typeface="Helvetica"/>
                <a:ea typeface="Helvetica"/>
                <a:cs typeface="Helvetica"/>
                <a:sym typeface="Helvetica"/>
              </a:rPr>
              <a:t>HTML—— WEB应用的基石</a:t>
            </a:r>
          </a:p>
          <a:p>
            <a:pPr marL="0" lvl="0" indent="0" defTabSz="457200">
              <a:spcBef>
                <a:spcPts val="800"/>
              </a:spcBef>
              <a:buSzTx/>
              <a:buNone/>
              <a:defRPr sz="1800">
                <a:solidFill>
                  <a:srgbClr val="000000"/>
                </a:solidFill>
              </a:defRPr>
            </a:pPr>
            <a:endParaRPr sz="2200">
              <a:latin typeface="Helvetica"/>
              <a:ea typeface="Helvetica"/>
              <a:cs typeface="Helvetica"/>
              <a:sym typeface="Helvetica"/>
            </a:endParaRPr>
          </a:p>
          <a:p>
            <a:pPr marL="0" lvl="0" indent="0" defTabSz="457200">
              <a:lnSpc>
                <a:spcPct val="150000"/>
              </a:lnSpc>
              <a:spcBef>
                <a:spcPts val="800"/>
              </a:spcBef>
              <a:buSzTx/>
              <a:buNone/>
              <a:defRPr sz="1800">
                <a:solidFill>
                  <a:srgbClr val="000000"/>
                </a:solidFill>
              </a:defRPr>
            </a:pPr>
            <a:r>
              <a:rPr sz="2200">
                <a:latin typeface="Helvetica"/>
                <a:ea typeface="Helvetica"/>
                <a:cs typeface="Helvetica"/>
                <a:sym typeface="Helvetica"/>
              </a:rPr>
              <a:t>     HTML 应用原则：语义化</a:t>
            </a:r>
          </a:p>
        </p:txBody>
      </p:sp>
      <p:sp>
        <p:nvSpPr>
          <p:cNvPr id="61" name="Shape 61"/>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W3C标准-结构标准</a:t>
            </a:r>
          </a:p>
        </p:txBody>
      </p:sp>
      <p:pic>
        <p:nvPicPr>
          <p:cNvPr id="62" name="图片 61"/>
          <p:cNvPicPr/>
          <p:nvPr/>
        </p:nvPicPr>
        <p:blipFill>
          <a:blip r:embed="rId3">
            <a:extLst/>
          </a:blip>
          <a:stretch>
            <a:fillRect/>
          </a:stretch>
        </p:blipFill>
        <p:spPr>
          <a:xfrm>
            <a:off x="1619250" y="4351756"/>
            <a:ext cx="8292471" cy="2540403"/>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xfrm>
            <a:off x="1037232" y="635000"/>
            <a:ext cx="10697568" cy="1168897"/>
          </a:xfrm>
          <a:prstGeom prst="rect">
            <a:avLst/>
          </a:prstGeom>
        </p:spPr>
        <p:txBody>
          <a:bodyPr/>
          <a:lstStyle>
            <a:lvl1pPr algn="l">
              <a:defRPr sz="5000"/>
            </a:lvl1pPr>
          </a:lstStyle>
          <a:p>
            <a:pPr lvl="0">
              <a:defRPr sz="1800">
                <a:solidFill>
                  <a:srgbClr val="000000"/>
                </a:solidFill>
              </a:defRPr>
            </a:pPr>
            <a:r>
              <a:rPr sz="5000">
                <a:solidFill>
                  <a:srgbClr val="3E231A"/>
                </a:solidFill>
              </a:rPr>
              <a:t>前端技术</a:t>
            </a:r>
          </a:p>
        </p:txBody>
      </p:sp>
      <p:sp>
        <p:nvSpPr>
          <p:cNvPr id="65" name="Shape 65"/>
          <p:cNvSpPr>
            <a:spLocks noGrp="1"/>
          </p:cNvSpPr>
          <p:nvPr>
            <p:ph type="body" idx="1"/>
          </p:nvPr>
        </p:nvSpPr>
        <p:spPr>
          <a:xfrm>
            <a:off x="1127521" y="2132133"/>
            <a:ext cx="10745591" cy="6720164"/>
          </a:xfrm>
          <a:prstGeom prst="rect">
            <a:avLst/>
          </a:prstGeom>
        </p:spPr>
        <p:txBody>
          <a:bodyPr anchor="t"/>
          <a:lstStyle/>
          <a:p>
            <a:pPr marL="335153" lvl="0" indent="-335153" defTabSz="531622">
              <a:spcBef>
                <a:spcPts val="2500"/>
              </a:spcBef>
              <a:buBlip>
                <a:blip r:embed="rId2"/>
              </a:buBlip>
              <a:defRPr sz="1800">
                <a:solidFill>
                  <a:srgbClr val="000000"/>
                </a:solidFill>
              </a:defRPr>
            </a:pPr>
            <a:r>
              <a:rPr sz="2730" dirty="0">
                <a:solidFill>
                  <a:srgbClr val="3E231A"/>
                </a:solidFill>
                <a:latin typeface="Helvetica"/>
                <a:ea typeface="Helvetica"/>
                <a:cs typeface="Helvetica"/>
                <a:sym typeface="Helvetica"/>
              </a:rPr>
              <a:t>HTML—— WEB应用的基石</a:t>
            </a:r>
          </a:p>
          <a:p>
            <a:pPr marL="0" lvl="0" indent="0" defTabSz="416052">
              <a:spcBef>
                <a:spcPts val="700"/>
              </a:spcBef>
              <a:buSzTx/>
              <a:buNone/>
              <a:defRPr sz="1800">
                <a:solidFill>
                  <a:srgbClr val="000000"/>
                </a:solidFill>
              </a:defRPr>
            </a:pPr>
            <a:endParaRPr sz="2002" dirty="0">
              <a:latin typeface="Helvetica"/>
              <a:ea typeface="Helvetica"/>
              <a:cs typeface="Helvetica"/>
              <a:sym typeface="Helvetica"/>
            </a:endParaRPr>
          </a:p>
          <a:p>
            <a:pPr marL="0" lvl="0" indent="0" defTabSz="416052">
              <a:lnSpc>
                <a:spcPct val="150000"/>
              </a:lnSpc>
              <a:spcBef>
                <a:spcPts val="700"/>
              </a:spcBef>
              <a:buSzTx/>
              <a:buNone/>
              <a:defRPr sz="1800">
                <a:solidFill>
                  <a:srgbClr val="000000"/>
                </a:solidFill>
              </a:defRPr>
            </a:pPr>
            <a:r>
              <a:rPr sz="2002" dirty="0">
                <a:latin typeface="Helvetica"/>
                <a:ea typeface="Helvetica"/>
                <a:cs typeface="Helvetica"/>
                <a:sym typeface="Helvetica"/>
              </a:rPr>
              <a:t>     HTML 标签（94个）</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文档：&lt;html&gt;、&lt;head&gt;、&lt;body&gt;、&lt;title&gt;、&lt;meta&gt;、&lt;base&gt;、&lt;style&gt;、&lt;link&gt;、&lt;script&gt;、&lt;noscript&gt;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结构：&lt;div&gt;、&lt;span&gt;、&lt;iframe&gt;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表格：&lt;table&gt;、&lt;thead&gt;、&lt;tbody&gt;、&lt;tfoot&gt;、&lt;tr&gt;、&lt;td&gt;、&lt;th&gt;、&lt;col&gt;、&lt;colgroup&gt;、&lt;caption&gt;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表单：&lt;from&gt;、&lt;input&gt;、&lt;textarea&gt;、&lt;button&gt;、&lt;select&gt;、&lt;optgroup&gt;、&lt;option&gt;、&lt;label&gt;、&lt;fieldset&gt;、&lt;legend&gt;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列表：&lt;ul&gt;、&lt;ol&gt;、&lt;li&gt;、&lt;dl&gt;、&lt;dt&gt;、&lt;dd&gt;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文本：&lt;a&gt;、&lt;i&gt;、&lt;b&gt;、&lt;big&gt;、&lt;small&gt;、&lt;em&gt;、&lt;strong&gt;、&lt;code&gt;、&lt;cite&gt;、&lt;sup&gt;、&lt;sub&gt; </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文章：&lt;h1&gt; - &lt;h6&gt; 、&lt;p&gt;、&lt;br&gt;、&lt;pre&gt;、&lt;abbr&gt;、&lt;blockquote&gt;、&lt;q&gt;、&lt;ins&gt;、&lt;del&gt;、&lt;address&gt;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媒体：&lt;img&gt;、&lt;map&gt;、&lt;area&gt;、&lt;object&gt;、&lt;param&gt;</a:t>
            </a:r>
          </a:p>
          <a:p>
            <a:pPr marL="0" lvl="1" indent="453874" defTabSz="416052">
              <a:lnSpc>
                <a:spcPct val="120000"/>
              </a:lnSpc>
              <a:spcBef>
                <a:spcPts val="700"/>
              </a:spcBef>
              <a:buSzTx/>
              <a:buNone/>
              <a:defRPr sz="1800">
                <a:solidFill>
                  <a:srgbClr val="000000"/>
                </a:solidFill>
              </a:defRPr>
            </a:pPr>
            <a:r>
              <a:rPr sz="1638" dirty="0">
                <a:latin typeface="Helvetica"/>
                <a:ea typeface="Helvetica"/>
                <a:cs typeface="Helvetica"/>
                <a:sym typeface="Helvetica"/>
              </a:rPr>
              <a:t>特殊标签：&lt;!DOCTYPE&gt;、&lt;!-- —&gt;、&lt;hr&gt;</a:t>
            </a:r>
          </a:p>
          <a:p>
            <a:pPr marL="0" lvl="1" indent="453874" defTabSz="416052">
              <a:lnSpc>
                <a:spcPct val="120000"/>
              </a:lnSpc>
              <a:spcBef>
                <a:spcPts val="700"/>
              </a:spcBef>
              <a:buSzTx/>
              <a:buNone/>
              <a:defRPr sz="1800">
                <a:solidFill>
                  <a:srgbClr val="000000"/>
                </a:solidFill>
              </a:defRPr>
            </a:pPr>
            <a:endParaRPr sz="1092" dirty="0">
              <a:latin typeface="Helvetica"/>
              <a:ea typeface="Helvetica"/>
              <a:cs typeface="Helvetica"/>
              <a:sym typeface="Helvetica"/>
            </a:endParaRPr>
          </a:p>
          <a:p>
            <a:pPr marL="0" lvl="1" indent="453874" defTabSz="416052">
              <a:lnSpc>
                <a:spcPct val="120000"/>
              </a:lnSpc>
              <a:spcBef>
                <a:spcPts val="700"/>
              </a:spcBef>
              <a:buSzTx/>
              <a:buNone/>
              <a:defRPr sz="1800">
                <a:solidFill>
                  <a:srgbClr val="000000"/>
                </a:solidFill>
              </a:defRPr>
            </a:pPr>
            <a:endParaRPr sz="1092" dirty="0">
              <a:latin typeface="Helvetica"/>
              <a:ea typeface="Helvetica"/>
              <a:cs typeface="Helvetica"/>
              <a:sym typeface="Helvetica"/>
            </a:endParaRPr>
          </a:p>
          <a:p>
            <a:pPr marL="0" lvl="1" indent="453874" defTabSz="416052">
              <a:lnSpc>
                <a:spcPct val="120000"/>
              </a:lnSpc>
              <a:spcBef>
                <a:spcPts val="700"/>
              </a:spcBef>
              <a:buSzTx/>
              <a:buNone/>
              <a:defRPr sz="1800">
                <a:solidFill>
                  <a:srgbClr val="000000"/>
                </a:solidFill>
              </a:defRPr>
            </a:pPr>
            <a:endParaRPr sz="1092" dirty="0">
              <a:latin typeface="Helvetica"/>
              <a:ea typeface="Helvetica"/>
              <a:cs typeface="Helvetica"/>
              <a:sym typeface="Helvetica"/>
            </a:endParaRPr>
          </a:p>
        </p:txBody>
      </p:sp>
      <p:sp>
        <p:nvSpPr>
          <p:cNvPr id="66" name="Shape 66"/>
          <p:cNvSpPr/>
          <p:nvPr/>
        </p:nvSpPr>
        <p:spPr>
          <a:xfrm>
            <a:off x="8554777" y="978148"/>
            <a:ext cx="3337360" cy="68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3000"/>
            </a:lvl1pPr>
          </a:lstStyle>
          <a:p>
            <a:pPr lvl="0">
              <a:defRPr sz="1800">
                <a:solidFill>
                  <a:srgbClr val="000000"/>
                </a:solidFill>
              </a:defRPr>
            </a:pPr>
            <a:r>
              <a:rPr sz="3000">
                <a:solidFill>
                  <a:srgbClr val="3E231A"/>
                </a:solidFill>
              </a:rPr>
              <a:t>W3C标准-结构标准</a:t>
            </a:r>
          </a:p>
        </p:txBody>
      </p:sp>
    </p:spTree>
  </p:cSld>
  <p:clrMapOvr>
    <a:masterClrMapping/>
  </p:clrMapOvr>
  <p:transition spd="med">
    <p:wipe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611</TotalTime>
  <Words>1202</Words>
  <PresentationFormat>自定义</PresentationFormat>
  <Paragraphs>280</Paragraphs>
  <Slides>39</Slides>
  <Notes>0</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Parchment</vt:lpstr>
      <vt:lpstr>WEB前端</vt:lpstr>
      <vt:lpstr>WEB前端</vt:lpstr>
      <vt:lpstr>前端简介</vt:lpstr>
      <vt:lpstr>前端简介</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前端技术</vt:lpstr>
      <vt:lpstr>前端工具</vt:lpstr>
      <vt:lpstr>前端工具</vt:lpstr>
      <vt:lpstr>前端工具</vt:lpstr>
      <vt:lpstr>前端工具</vt:lpstr>
      <vt:lpstr>前端工具</vt:lpstr>
      <vt:lpstr>提问？</vt:lpstr>
      <vt:lpstr>幻灯片 35</vt:lpstr>
      <vt:lpstr>结构</vt:lpstr>
      <vt:lpstr>表现</vt:lpstr>
      <vt:lpstr>行为</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WEB前端</dc:title>
  <cp:lastModifiedBy>pc</cp:lastModifiedBy>
  <cp:revision>39</cp:revision>
  <dcterms:modified xsi:type="dcterms:W3CDTF">2016-12-23T02:23:04Z</dcterms:modified>
</cp:coreProperties>
</file>